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470" r:id="rId2"/>
    <p:sldId id="469" r:id="rId3"/>
    <p:sldId id="451" r:id="rId4"/>
    <p:sldId id="482" r:id="rId5"/>
    <p:sldId id="483" r:id="rId6"/>
    <p:sldId id="484" r:id="rId7"/>
    <p:sldId id="471" r:id="rId8"/>
    <p:sldId id="428" r:id="rId9"/>
    <p:sldId id="472" r:id="rId10"/>
    <p:sldId id="473" r:id="rId11"/>
    <p:sldId id="474" r:id="rId12"/>
    <p:sldId id="475" r:id="rId13"/>
    <p:sldId id="452" r:id="rId14"/>
    <p:sldId id="453" r:id="rId15"/>
    <p:sldId id="476" r:id="rId16"/>
    <p:sldId id="477" r:id="rId17"/>
    <p:sldId id="478" r:id="rId18"/>
    <p:sldId id="479" r:id="rId19"/>
    <p:sldId id="430" r:id="rId20"/>
    <p:sldId id="480" r:id="rId21"/>
    <p:sldId id="481" r:id="rId22"/>
    <p:sldId id="409"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A"/>
    <a:srgbClr val="FAFAF8"/>
    <a:srgbClr val="010F3E"/>
    <a:srgbClr val="001446"/>
    <a:srgbClr val="485465"/>
    <a:srgbClr val="8C4B31"/>
    <a:srgbClr val="413040"/>
    <a:srgbClr val="EDEDED"/>
    <a:srgbClr val="FDFDFD"/>
    <a:srgbClr val="D45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55" autoAdjust="0"/>
  </p:normalViewPr>
  <p:slideViewPr>
    <p:cSldViewPr snapToGrid="0">
      <p:cViewPr varScale="1">
        <p:scale>
          <a:sx n="33" d="100"/>
          <a:sy n="33" d="100"/>
        </p:scale>
        <p:origin x="186"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4751173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807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501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760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78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1232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842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3357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107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992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573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489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601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640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136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981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4134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842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442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72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i="1"/>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6" r:id="rId5"/>
    <p:sldLayoutId id="2147483658" r:id="rId6"/>
    <p:sldLayoutId id="2147483659" r:id="rId7"/>
    <p:sldLayoutId id="214748366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160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c/c0/Holman_Destruction_of_Korah_Dathan_and_Abiram.jpg"/>
          <p:cNvPicPr>
            <a:picLocks noChangeAspect="1" noChangeArrowheads="1"/>
          </p:cNvPicPr>
          <p:nvPr/>
        </p:nvPicPr>
        <p:blipFill rotWithShape="1">
          <a:blip r:embed="rId3">
            <a:extLst>
              <a:ext uri="{28A0092B-C50C-407E-A947-70E740481C1C}">
                <a14:useLocalDpi xmlns:a14="http://schemas.microsoft.com/office/drawing/2010/main" val="0"/>
              </a:ext>
            </a:extLst>
          </a:blip>
          <a:srcRect t="6368" b="11829"/>
          <a:stretch/>
        </p:blipFill>
        <p:spPr bwMode="auto">
          <a:xfrm>
            <a:off x="-1" y="-29497"/>
            <a:ext cx="24384000" cy="13745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79276" y="-29497"/>
            <a:ext cx="13892981" cy="2759602"/>
          </a:xfrm>
          <a:prstGeom prst="rect">
            <a:avLst/>
          </a:prstGeom>
        </p:spPr>
        <p:txBody>
          <a:bodyPr wrap="square">
            <a:spAutoFit/>
          </a:bodyPr>
          <a:lstStyle/>
          <a:p>
            <a:pPr lvl="0">
              <a:lnSpc>
                <a:spcPct val="115000"/>
              </a:lnSpc>
              <a:spcAft>
                <a:spcPts val="1000"/>
              </a:spcAft>
            </a:pPr>
            <a:r>
              <a:rPr lang="en-US" sz="16600" b="1" dirty="0" smtClean="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ANARCHY</a:t>
            </a:r>
            <a:endParaRPr lang="en-US" sz="28700" b="1" dirty="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0" y="11597148"/>
            <a:ext cx="24384000" cy="1634871"/>
          </a:xfrm>
          <a:prstGeom prst="rect">
            <a:avLst/>
          </a:prstGeom>
          <a:solidFill>
            <a:schemeClr val="bg1"/>
          </a:solidFill>
        </p:spPr>
        <p:txBody>
          <a:bodyPr wrap="square">
            <a:spAutoFit/>
          </a:bodyPr>
          <a:lstStyle/>
          <a:p>
            <a:pPr lvl="0">
              <a:lnSpc>
                <a:spcPct val="115000"/>
              </a:lnSpc>
              <a:spcAft>
                <a:spcPts val="1000"/>
              </a:spcAft>
            </a:pPr>
            <a:r>
              <a:rPr lang="en-US" sz="9600" b="1" dirty="0" smtClean="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a:t>
            </a:r>
            <a:r>
              <a:rPr lang="en-US" sz="9600" b="1" dirty="0" err="1" smtClean="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notmypresident</a:t>
            </a:r>
            <a:endParaRPr lang="en-US" sz="16600" b="1" dirty="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0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0838" y="2348871"/>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Unstable</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2003625"/>
          </a:xfrm>
          <a:prstGeom prst="rect">
            <a:avLst/>
          </a:prstGeom>
        </p:spPr>
        <p:txBody>
          <a:bodyPr wrap="square">
            <a:spAutoFit/>
          </a:bodyPr>
          <a:lstStyle/>
          <a:p>
            <a:pPr lvl="0">
              <a:lnSpc>
                <a:spcPct val="115000"/>
              </a:lnSpc>
              <a:spcAft>
                <a:spcPts val="1000"/>
              </a:spcAft>
            </a:pP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These are hidden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reefs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at your love feasts, as they feast with you without fear, shepherds feeding themselves.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(12)</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pic>
        <p:nvPicPr>
          <p:cNvPr id="6146" name="Picture 2" descr="https://static.pexels.com/photos/46160/field-clouds-sky-earth-46160.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621"/>
          <a:stretch/>
        </p:blipFill>
        <p:spPr bwMode="auto">
          <a:xfrm>
            <a:off x="221675" y="5646761"/>
            <a:ext cx="4940260" cy="780376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s-media-cache-ak0.pinimg.com/736x/ac/90/8b/ac908bd25c0756a286576456f89aab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6062" y="5646761"/>
            <a:ext cx="5202512" cy="780376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herald.cauon.net/news/photo/201510/18317_6911_4555.jpg"/>
          <p:cNvPicPr>
            <a:picLocks noChangeAspect="1" noChangeArrowheads="1"/>
          </p:cNvPicPr>
          <p:nvPr/>
        </p:nvPicPr>
        <p:blipFill rotWithShape="1">
          <a:blip r:embed="rId6">
            <a:extLst>
              <a:ext uri="{28A0092B-C50C-407E-A947-70E740481C1C}">
                <a14:useLocalDpi xmlns:a14="http://schemas.microsoft.com/office/drawing/2010/main" val="0"/>
              </a:ext>
            </a:extLst>
          </a:blip>
          <a:srcRect l="51099"/>
          <a:stretch/>
        </p:blipFill>
        <p:spPr bwMode="auto">
          <a:xfrm>
            <a:off x="17963535" y="5646761"/>
            <a:ext cx="6105834" cy="780376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www.ultrahighdefinitionwallpapers.com/wp-content/uploads/2015/07/field-in-autumn-tree-uhd-wallpapers.jpg"/>
          <p:cNvPicPr>
            <a:picLocks noChangeAspect="1" noChangeArrowheads="1"/>
          </p:cNvPicPr>
          <p:nvPr/>
        </p:nvPicPr>
        <p:blipFill rotWithShape="1">
          <a:blip r:embed="rId7">
            <a:extLst>
              <a:ext uri="{28A0092B-C50C-407E-A947-70E740481C1C}">
                <a14:useLocalDpi xmlns:a14="http://schemas.microsoft.com/office/drawing/2010/main" val="0"/>
              </a:ext>
            </a:extLst>
          </a:blip>
          <a:srcRect l="29614" r="15579"/>
          <a:stretch/>
        </p:blipFill>
        <p:spPr bwMode="auto">
          <a:xfrm>
            <a:off x="5412372" y="5646761"/>
            <a:ext cx="6843252" cy="78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2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8"/>
                                        </p:tgtEl>
                                        <p:attrNameLst>
                                          <p:attrName>style.visibility</p:attrName>
                                        </p:attrNameLst>
                                      </p:cBhvr>
                                      <p:to>
                                        <p:strVal val="visible"/>
                                      </p:to>
                                    </p:set>
                                    <p:animEffect transition="in" filter="fade">
                                      <p:cBhvr>
                                        <p:cTn id="17" dur="500"/>
                                        <p:tgtEl>
                                          <p:spTgt spid="61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500"/>
                                        <p:tgtEl>
                                          <p:spTgt spid="61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6"/>
                                        </p:tgtEl>
                                        <p:attrNameLst>
                                          <p:attrName>style.visibility</p:attrName>
                                        </p:attrNameLst>
                                      </p:cBhvr>
                                      <p:to>
                                        <p:strVal val="visible"/>
                                      </p:to>
                                    </p:set>
                                    <p:animEffect transition="in" filter="fade">
                                      <p:cBhvr>
                                        <p:cTn id="27"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347" y="3176236"/>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Ungodly</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2959272"/>
          </a:xfrm>
          <a:prstGeom prst="rect">
            <a:avLst/>
          </a:prstGeom>
        </p:spPr>
        <p:txBody>
          <a:bodyPr wrap="square">
            <a:spAutoFit/>
          </a:bodyPr>
          <a:lstStyle/>
          <a:p>
            <a:pPr lvl="0">
              <a:lnSpc>
                <a:spcPct val="115000"/>
              </a:lnSpc>
              <a:spcAft>
                <a:spcPts val="1000"/>
              </a:spcAft>
            </a:pP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Lord comes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…to convict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all the ungodly of all their deeds of ungodliness that they have committed in such an ungodly way, and of all the harsh things that ungodly sinners have spoken against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him. (15)</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pic>
        <p:nvPicPr>
          <p:cNvPr id="7170" name="Picture 2" descr="http://psychicjessicac.com/wp-content/uploads/2013/07/o-NEGATIVE-PEOPLE-faceboo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085" y="7412339"/>
            <a:ext cx="8306389" cy="554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185" y="7412340"/>
            <a:ext cx="5238854" cy="5078313"/>
          </a:xfrm>
          <a:prstGeom prst="rect">
            <a:avLst/>
          </a:prstGeom>
        </p:spPr>
        <p:txBody>
          <a:bodyPr wrap="square">
            <a:spAutoFit/>
          </a:bodyPr>
          <a:lstStyle/>
          <a:p>
            <a:r>
              <a:rPr lang="en-US" sz="5400" dirty="0" smtClean="0">
                <a:effectLst>
                  <a:glow rad="101600">
                    <a:schemeClr val="bg1">
                      <a:alpha val="60000"/>
                    </a:schemeClr>
                  </a:glow>
                </a:effectLst>
                <a:ea typeface="Calibri" panose="020F0502020204030204" pitchFamily="34" charset="0"/>
              </a:rPr>
              <a:t>They </a:t>
            </a:r>
            <a:r>
              <a:rPr lang="en-US" sz="5400" dirty="0">
                <a:effectLst>
                  <a:glow rad="101600">
                    <a:schemeClr val="bg1">
                      <a:alpha val="60000"/>
                    </a:schemeClr>
                  </a:glow>
                </a:effectLst>
                <a:ea typeface="Calibri" panose="020F0502020204030204" pitchFamily="34" charset="0"/>
              </a:rPr>
              <a:t>are grumblers, malcontents, following their own sinful desires </a:t>
            </a:r>
            <a:endParaRPr lang="en-US" dirty="0">
              <a:effectLst>
                <a:glow rad="101600">
                  <a:schemeClr val="bg1">
                    <a:alpha val="60000"/>
                  </a:schemeClr>
                </a:glow>
              </a:effectLst>
            </a:endParaRPr>
          </a:p>
        </p:txBody>
      </p:sp>
      <p:pic>
        <p:nvPicPr>
          <p:cNvPr id="7172" name="Picture 4" descr="http://i.huffpost.com/gen/1593605/images/o-NARCISSIST-facebook.jpg"/>
          <p:cNvPicPr>
            <a:picLocks noChangeAspect="1" noChangeArrowheads="1"/>
          </p:cNvPicPr>
          <p:nvPr/>
        </p:nvPicPr>
        <p:blipFill rotWithShape="1">
          <a:blip r:embed="rId5">
            <a:extLst>
              <a:ext uri="{28A0092B-C50C-407E-A947-70E740481C1C}">
                <a14:useLocalDpi xmlns:a14="http://schemas.microsoft.com/office/drawing/2010/main" val="0"/>
              </a:ext>
            </a:extLst>
          </a:blip>
          <a:srcRect r="47376"/>
          <a:stretch/>
        </p:blipFill>
        <p:spPr bwMode="auto">
          <a:xfrm>
            <a:off x="13311278" y="7412339"/>
            <a:ext cx="5833867" cy="5543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145146" y="7412341"/>
            <a:ext cx="5238854" cy="5078313"/>
          </a:xfrm>
          <a:prstGeom prst="rect">
            <a:avLst/>
          </a:prstGeom>
        </p:spPr>
        <p:txBody>
          <a:bodyPr wrap="square">
            <a:spAutoFit/>
          </a:bodyPr>
          <a:lstStyle/>
          <a:p>
            <a:r>
              <a:rPr lang="en-US" sz="5400" dirty="0">
                <a:effectLst>
                  <a:glow rad="101600">
                    <a:schemeClr val="bg1">
                      <a:alpha val="60000"/>
                    </a:schemeClr>
                  </a:glow>
                </a:effectLst>
                <a:ea typeface="Calibri" panose="020F0502020204030204" pitchFamily="34" charset="0"/>
              </a:rPr>
              <a:t>they are </a:t>
            </a:r>
            <a:r>
              <a:rPr lang="en-US" sz="5400" dirty="0" smtClean="0">
                <a:effectLst>
                  <a:glow rad="101600">
                    <a:schemeClr val="bg1">
                      <a:alpha val="60000"/>
                    </a:schemeClr>
                  </a:glow>
                </a:effectLst>
                <a:ea typeface="Calibri" panose="020F0502020204030204" pitchFamily="34" charset="0"/>
              </a:rPr>
              <a:t/>
            </a:r>
            <a:br>
              <a:rPr lang="en-US" sz="5400" dirty="0" smtClean="0">
                <a:effectLst>
                  <a:glow rad="101600">
                    <a:schemeClr val="bg1">
                      <a:alpha val="60000"/>
                    </a:schemeClr>
                  </a:glow>
                </a:effectLst>
                <a:ea typeface="Calibri" panose="020F0502020204030204" pitchFamily="34" charset="0"/>
              </a:rPr>
            </a:br>
            <a:r>
              <a:rPr lang="en-US" sz="5400" dirty="0" smtClean="0">
                <a:effectLst>
                  <a:glow rad="101600">
                    <a:schemeClr val="bg1">
                      <a:alpha val="60000"/>
                    </a:schemeClr>
                  </a:glow>
                </a:effectLst>
                <a:ea typeface="Calibri" panose="020F0502020204030204" pitchFamily="34" charset="0"/>
              </a:rPr>
              <a:t>loud-mouthed </a:t>
            </a:r>
            <a:r>
              <a:rPr lang="en-US" sz="5400" dirty="0">
                <a:effectLst>
                  <a:glow rad="101600">
                    <a:schemeClr val="bg1">
                      <a:alpha val="60000"/>
                    </a:schemeClr>
                  </a:glow>
                </a:effectLst>
                <a:ea typeface="Calibri" panose="020F0502020204030204" pitchFamily="34" charset="0"/>
              </a:rPr>
              <a:t>boasters, showing favoritism to gain advantage</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61204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500"/>
                                        <p:tgtEl>
                                          <p:spTgt spid="71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okwu.edu/wp-content/uploads/2015/04/Everett-Spea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9"/>
          <a:stretch/>
        </p:blipFill>
        <p:spPr bwMode="auto">
          <a:xfrm>
            <a:off x="0" y="0"/>
            <a:ext cx="5663381" cy="45131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27259"/>
            <a:ext cx="24384001" cy="13236444"/>
          </a:xfrm>
          <a:prstGeom prst="rect">
            <a:avLst/>
          </a:prstGeom>
        </p:spPr>
        <p:txBody>
          <a:bodyPr wrap="square">
            <a:spAutoFit/>
          </a:bodyPr>
          <a:lstStyle/>
          <a:p>
            <a:pPr lvl="0">
              <a:lnSpc>
                <a:spcPct val="115000"/>
              </a:lnSpc>
              <a:spcAft>
                <a:spcPts val="1000"/>
              </a:spcAft>
            </a:pPr>
            <a:r>
              <a:rPr lang="en-US" sz="4800" b="1" dirty="0" smtClean="0">
                <a:solidFill>
                  <a:schemeClr val="tx1"/>
                </a:solidFill>
                <a:latin typeface="Helvetica Neue"/>
                <a:ea typeface="Calibri" panose="020F0502020204030204" pitchFamily="34" charset="0"/>
                <a:cs typeface="Times New Roman" panose="02020603050405020304" pitchFamily="18" charset="0"/>
              </a:rPr>
              <a:t>						This </a:t>
            </a:r>
            <a:r>
              <a:rPr lang="en-US" sz="4800" b="1" dirty="0">
                <a:solidFill>
                  <a:schemeClr val="tx1"/>
                </a:solidFill>
                <a:latin typeface="Helvetica Neue"/>
                <a:ea typeface="Calibri" panose="020F0502020204030204" pitchFamily="34" charset="0"/>
                <a:cs typeface="Times New Roman" panose="02020603050405020304" pitchFamily="18" charset="0"/>
              </a:rPr>
              <a:t>is Not a Day Care. It’s a University! </a:t>
            </a:r>
          </a:p>
          <a:p>
            <a:pPr lvl="0">
              <a:lnSpc>
                <a:spcPct val="115000"/>
              </a:lnSpc>
              <a:spcAft>
                <a:spcPts val="1000"/>
              </a:spcAft>
            </a:pPr>
            <a:r>
              <a:rPr lang="en-US" sz="3200" i="1" dirty="0" smtClean="0">
                <a:solidFill>
                  <a:schemeClr val="tx1"/>
                </a:solidFill>
                <a:latin typeface="Helvetica Neue"/>
                <a:ea typeface="Calibri" panose="020F0502020204030204" pitchFamily="34" charset="0"/>
                <a:cs typeface="Times New Roman" panose="02020603050405020304" pitchFamily="18" charset="0"/>
              </a:rPr>
              <a:t>						Everett Piper, President of Oklahoma Wesleyan University</a:t>
            </a:r>
          </a:p>
          <a:p>
            <a:pPr lvl="0">
              <a:lnSpc>
                <a:spcPct val="115000"/>
              </a:lnSpc>
              <a:spcAft>
                <a:spcPts val="1000"/>
              </a:spcAft>
            </a:pPr>
            <a:endParaRPr lang="en-US" sz="1200" dirty="0" smtClean="0">
              <a:solidFill>
                <a:schemeClr val="tx1"/>
              </a:solidFill>
              <a:latin typeface="Helvetica Neue"/>
              <a:ea typeface="Calibri" panose="020F0502020204030204" pitchFamily="34" charset="0"/>
              <a:cs typeface="Times New Roman" panose="02020603050405020304" pitchFamily="18" charset="0"/>
            </a:endParaRPr>
          </a:p>
          <a:p>
            <a:pPr lvl="0">
              <a:lnSpc>
                <a:spcPct val="115000"/>
              </a:lnSpc>
              <a:spcAft>
                <a:spcPts val="1000"/>
              </a:spcAft>
            </a:pPr>
            <a:r>
              <a:rPr lang="en-US" sz="4800" dirty="0" smtClean="0">
                <a:solidFill>
                  <a:schemeClr val="tx1"/>
                </a:solidFill>
                <a:latin typeface="Helvetica Neue"/>
                <a:ea typeface="Calibri" panose="020F0502020204030204" pitchFamily="34" charset="0"/>
                <a:cs typeface="Times New Roman" panose="02020603050405020304" pitchFamily="18" charset="0"/>
              </a:rPr>
              <a:t>				T</a:t>
            </a:r>
            <a:r>
              <a:rPr lang="en-US" sz="4400" dirty="0" smtClean="0">
                <a:solidFill>
                  <a:schemeClr val="tx1"/>
                </a:solidFill>
                <a:latin typeface="Helvetica Neue"/>
                <a:ea typeface="Calibri" panose="020F0502020204030204" pitchFamily="34" charset="0"/>
                <a:cs typeface="Times New Roman" panose="02020603050405020304" pitchFamily="18" charset="0"/>
              </a:rPr>
              <a:t>his </a:t>
            </a:r>
            <a:r>
              <a:rPr lang="en-US" sz="4400" dirty="0">
                <a:solidFill>
                  <a:schemeClr val="tx1"/>
                </a:solidFill>
                <a:latin typeface="Helvetica Neue"/>
                <a:ea typeface="Calibri" panose="020F0502020204030204" pitchFamily="34" charset="0"/>
                <a:cs typeface="Times New Roman" panose="02020603050405020304" pitchFamily="18" charset="0"/>
              </a:rPr>
              <a:t>past week, I actually had a student come forward after </a:t>
            </a:r>
            <a:r>
              <a:rPr lang="en-US" sz="4400" dirty="0" smtClean="0">
                <a:solidFill>
                  <a:schemeClr val="tx1"/>
                </a:solidFill>
                <a:latin typeface="Helvetica Neue"/>
                <a:ea typeface="Calibri" panose="020F0502020204030204" pitchFamily="34" charset="0"/>
                <a:cs typeface="Times New Roman" panose="02020603050405020304" pitchFamily="18" charset="0"/>
              </a:rPr>
              <a:t>a </a:t>
            </a:r>
            <a:br>
              <a:rPr lang="en-US" sz="4400" dirty="0" smtClean="0">
                <a:solidFill>
                  <a:schemeClr val="tx1"/>
                </a:solidFill>
                <a:latin typeface="Helvetica Neue"/>
                <a:ea typeface="Calibri" panose="020F0502020204030204" pitchFamily="34" charset="0"/>
                <a:cs typeface="Times New Roman" panose="02020603050405020304" pitchFamily="18" charset="0"/>
              </a:rPr>
            </a:br>
            <a:r>
              <a:rPr lang="en-US" sz="4400" dirty="0" smtClean="0">
                <a:solidFill>
                  <a:schemeClr val="tx1"/>
                </a:solidFill>
                <a:latin typeface="Helvetica Neue"/>
                <a:ea typeface="Calibri" panose="020F0502020204030204" pitchFamily="34" charset="0"/>
                <a:cs typeface="Times New Roman" panose="02020603050405020304" pitchFamily="18" charset="0"/>
              </a:rPr>
              <a:t>		</a:t>
            </a:r>
            <a:r>
              <a:rPr lang="en-US" sz="4400" dirty="0">
                <a:solidFill>
                  <a:schemeClr val="tx1"/>
                </a:solidFill>
                <a:latin typeface="Helvetica Neue"/>
                <a:ea typeface="Calibri" panose="020F0502020204030204" pitchFamily="34" charset="0"/>
                <a:cs typeface="Times New Roman" panose="02020603050405020304" pitchFamily="18" charset="0"/>
              </a:rPr>
              <a:t> </a:t>
            </a:r>
            <a:r>
              <a:rPr lang="en-US" sz="4400" dirty="0" smtClean="0">
                <a:solidFill>
                  <a:schemeClr val="tx1"/>
                </a:solidFill>
                <a:latin typeface="Helvetica Neue"/>
                <a:ea typeface="Calibri" panose="020F0502020204030204" pitchFamily="34" charset="0"/>
                <a:cs typeface="Times New Roman" panose="02020603050405020304" pitchFamily="18" charset="0"/>
              </a:rPr>
              <a:t> 					university </a:t>
            </a:r>
            <a:r>
              <a:rPr lang="en-US" sz="4400" dirty="0">
                <a:solidFill>
                  <a:schemeClr val="tx1"/>
                </a:solidFill>
                <a:latin typeface="Helvetica Neue"/>
                <a:ea typeface="Calibri" panose="020F0502020204030204" pitchFamily="34" charset="0"/>
                <a:cs typeface="Times New Roman" panose="02020603050405020304" pitchFamily="18" charset="0"/>
              </a:rPr>
              <a:t>chapel service and complain because he felt </a:t>
            </a:r>
            <a:r>
              <a:rPr lang="en-US" sz="4400" dirty="0" smtClean="0">
                <a:solidFill>
                  <a:schemeClr val="tx1"/>
                </a:solidFill>
                <a:latin typeface="Helvetica Neue"/>
                <a:ea typeface="Calibri" panose="020F0502020204030204" pitchFamily="34" charset="0"/>
                <a:cs typeface="Times New Roman" panose="02020603050405020304" pitchFamily="18" charset="0"/>
              </a:rPr>
              <a:t>“</a:t>
            </a:r>
            <a:r>
              <a:rPr lang="en-US" sz="4400" dirty="0">
                <a:solidFill>
                  <a:schemeClr val="tx1"/>
                </a:solidFill>
                <a:latin typeface="Helvetica Neue"/>
                <a:ea typeface="Calibri" panose="020F0502020204030204" pitchFamily="34" charset="0"/>
                <a:cs typeface="Times New Roman" panose="02020603050405020304" pitchFamily="18" charset="0"/>
              </a:rPr>
              <a:t>victimized” </a:t>
            </a:r>
            <a:r>
              <a:rPr lang="en-US" sz="4400" dirty="0" smtClean="0">
                <a:solidFill>
                  <a:schemeClr val="tx1"/>
                </a:solidFill>
                <a:latin typeface="Helvetica Neue"/>
                <a:ea typeface="Calibri" panose="020F0502020204030204" pitchFamily="34" charset="0"/>
                <a:cs typeface="Times New Roman" panose="02020603050405020304" pitchFamily="18" charset="0"/>
              </a:rPr>
              <a:t>						    		    by </a:t>
            </a:r>
            <a:r>
              <a:rPr lang="en-US" sz="4400" dirty="0">
                <a:solidFill>
                  <a:schemeClr val="tx1"/>
                </a:solidFill>
                <a:latin typeface="Helvetica Neue"/>
                <a:ea typeface="Calibri" panose="020F0502020204030204" pitchFamily="34" charset="0"/>
                <a:cs typeface="Times New Roman" panose="02020603050405020304" pitchFamily="18" charset="0"/>
              </a:rPr>
              <a:t>a sermon on </a:t>
            </a:r>
            <a:r>
              <a:rPr lang="en-US" sz="4400" dirty="0" smtClean="0">
                <a:solidFill>
                  <a:schemeClr val="tx1"/>
                </a:solidFill>
                <a:latin typeface="Helvetica Neue"/>
                <a:ea typeface="Calibri" panose="020F0502020204030204" pitchFamily="34" charset="0"/>
                <a:cs typeface="Times New Roman" panose="02020603050405020304" pitchFamily="18" charset="0"/>
              </a:rPr>
              <a:t>1 </a:t>
            </a:r>
            <a:r>
              <a:rPr lang="en-US" sz="4400" dirty="0">
                <a:solidFill>
                  <a:schemeClr val="tx1"/>
                </a:solidFill>
                <a:latin typeface="Helvetica Neue"/>
                <a:ea typeface="Calibri" panose="020F0502020204030204" pitchFamily="34" charset="0"/>
                <a:cs typeface="Times New Roman" panose="02020603050405020304" pitchFamily="18" charset="0"/>
              </a:rPr>
              <a:t>Corinthians 13. It </a:t>
            </a:r>
            <a:r>
              <a:rPr lang="en-US" sz="4400" dirty="0" smtClean="0">
                <a:solidFill>
                  <a:schemeClr val="tx1"/>
                </a:solidFill>
                <a:latin typeface="Helvetica Neue"/>
                <a:ea typeface="Calibri" panose="020F0502020204030204" pitchFamily="34" charset="0"/>
                <a:cs typeface="Times New Roman" panose="02020603050405020304" pitchFamily="18" charset="0"/>
              </a:rPr>
              <a:t>appears </a:t>
            </a:r>
            <a:r>
              <a:rPr lang="en-US" sz="4400" dirty="0">
                <a:solidFill>
                  <a:schemeClr val="tx1"/>
                </a:solidFill>
                <a:latin typeface="Helvetica Neue"/>
                <a:ea typeface="Calibri" panose="020F0502020204030204" pitchFamily="34" charset="0"/>
                <a:cs typeface="Times New Roman" panose="02020603050405020304" pitchFamily="18" charset="0"/>
              </a:rPr>
              <a:t>this young scholar felt </a:t>
            </a:r>
            <a:r>
              <a:rPr lang="en-US" sz="4400" dirty="0" smtClean="0">
                <a:solidFill>
                  <a:schemeClr val="tx1"/>
                </a:solidFill>
                <a:latin typeface="Helvetica Neue"/>
                <a:ea typeface="Calibri" panose="020F0502020204030204" pitchFamily="34" charset="0"/>
                <a:cs typeface="Times New Roman" panose="02020603050405020304" pitchFamily="18" charset="0"/>
              </a:rPr>
              <a:t>offended </a:t>
            </a:r>
            <a:r>
              <a:rPr lang="en-US" sz="4400" dirty="0">
                <a:solidFill>
                  <a:schemeClr val="tx1"/>
                </a:solidFill>
                <a:latin typeface="Helvetica Neue"/>
                <a:ea typeface="Calibri" panose="020F0502020204030204" pitchFamily="34" charset="0"/>
                <a:cs typeface="Times New Roman" panose="02020603050405020304" pitchFamily="18" charset="0"/>
              </a:rPr>
              <a:t>because a message on love made him feel bad for not showing love. </a:t>
            </a:r>
            <a:r>
              <a:rPr lang="en-US" sz="4400" dirty="0" smtClean="0">
                <a:solidFill>
                  <a:schemeClr val="tx1"/>
                </a:solidFill>
                <a:latin typeface="Helvetica Neue"/>
                <a:ea typeface="Calibri" panose="020F0502020204030204" pitchFamily="34" charset="0"/>
                <a:cs typeface="Times New Roman" panose="02020603050405020304" pitchFamily="18" charset="0"/>
              </a:rPr>
              <a:t/>
            </a:r>
            <a:br>
              <a:rPr lang="en-US" sz="4400" dirty="0" smtClean="0">
                <a:solidFill>
                  <a:schemeClr val="tx1"/>
                </a:solidFill>
                <a:latin typeface="Helvetica Neue"/>
                <a:ea typeface="Calibri" panose="020F0502020204030204" pitchFamily="34" charset="0"/>
                <a:cs typeface="Times New Roman" panose="02020603050405020304" pitchFamily="18" charset="0"/>
              </a:rPr>
            </a:br>
            <a:r>
              <a:rPr lang="en-US" sz="4400" dirty="0" smtClean="0">
                <a:solidFill>
                  <a:schemeClr val="tx1"/>
                </a:solidFill>
                <a:latin typeface="Helvetica Neue"/>
                <a:ea typeface="Calibri" panose="020F0502020204030204" pitchFamily="34" charset="0"/>
                <a:cs typeface="Times New Roman" panose="02020603050405020304" pitchFamily="18" charset="0"/>
              </a:rPr>
              <a:t>In </a:t>
            </a:r>
            <a:r>
              <a:rPr lang="en-US" sz="4400" dirty="0">
                <a:solidFill>
                  <a:schemeClr val="tx1"/>
                </a:solidFill>
                <a:latin typeface="Helvetica Neue"/>
                <a:ea typeface="Calibri" panose="020F0502020204030204" pitchFamily="34" charset="0"/>
                <a:cs typeface="Times New Roman" panose="02020603050405020304" pitchFamily="18" charset="0"/>
              </a:rPr>
              <a:t>his mind, </a:t>
            </a:r>
            <a:r>
              <a:rPr lang="en-US" sz="4400" dirty="0" smtClean="0">
                <a:solidFill>
                  <a:schemeClr val="tx1"/>
                </a:solidFill>
                <a:latin typeface="Helvetica Neue"/>
                <a:ea typeface="Calibri" panose="020F0502020204030204" pitchFamily="34" charset="0"/>
                <a:cs typeface="Times New Roman" panose="02020603050405020304" pitchFamily="18" charset="0"/>
              </a:rPr>
              <a:t>the </a:t>
            </a:r>
            <a:r>
              <a:rPr lang="en-US" sz="4400" dirty="0">
                <a:solidFill>
                  <a:schemeClr val="tx1"/>
                </a:solidFill>
                <a:latin typeface="Helvetica Neue"/>
                <a:ea typeface="Calibri" panose="020F0502020204030204" pitchFamily="34" charset="0"/>
                <a:cs typeface="Times New Roman" panose="02020603050405020304" pitchFamily="18" charset="0"/>
              </a:rPr>
              <a:t>speaker was wrong for making him, and his peers, feel uncomfortable</a:t>
            </a:r>
            <a:r>
              <a:rPr lang="en-US" sz="4400" dirty="0" smtClean="0">
                <a:solidFill>
                  <a:schemeClr val="tx1"/>
                </a:solidFill>
                <a:latin typeface="Helvetica Neue"/>
                <a:ea typeface="Calibri" panose="020F0502020204030204" pitchFamily="34" charset="0"/>
                <a:cs typeface="Times New Roman" panose="02020603050405020304" pitchFamily="18" charset="0"/>
              </a:rPr>
              <a:t>.</a:t>
            </a:r>
          </a:p>
          <a:p>
            <a:pPr lvl="0">
              <a:lnSpc>
                <a:spcPct val="115000"/>
              </a:lnSpc>
              <a:spcAft>
                <a:spcPts val="1000"/>
              </a:spcAft>
            </a:pPr>
            <a:endParaRPr lang="en-US" sz="1200" dirty="0">
              <a:solidFill>
                <a:schemeClr val="tx1"/>
              </a:solidFill>
              <a:latin typeface="Helvetica Neue"/>
              <a:ea typeface="Calibri" panose="020F0502020204030204" pitchFamily="34" charset="0"/>
              <a:cs typeface="Times New Roman" panose="02020603050405020304" pitchFamily="18" charset="0"/>
            </a:endParaRPr>
          </a:p>
          <a:p>
            <a:pPr lvl="0">
              <a:lnSpc>
                <a:spcPct val="115000"/>
              </a:lnSpc>
              <a:spcAft>
                <a:spcPts val="1000"/>
              </a:spcAft>
            </a:pPr>
            <a:r>
              <a:rPr lang="en-US" sz="4400" dirty="0">
                <a:solidFill>
                  <a:schemeClr val="tx1"/>
                </a:solidFill>
                <a:latin typeface="Helvetica Neue"/>
                <a:ea typeface="Calibri" panose="020F0502020204030204" pitchFamily="34" charset="0"/>
                <a:cs typeface="Times New Roman" panose="02020603050405020304" pitchFamily="18" charset="0"/>
              </a:rPr>
              <a:t>I’m not making this up. Our culture has actually taught our kids to be this self-absorbed and narcissistic. Any time their feelings are hurt, they are the victims. Anyone who dares </a:t>
            </a:r>
            <a:r>
              <a:rPr lang="en-US" sz="4400" dirty="0" smtClean="0">
                <a:solidFill>
                  <a:schemeClr val="tx1"/>
                </a:solidFill>
                <a:latin typeface="Helvetica Neue"/>
                <a:ea typeface="Calibri" panose="020F0502020204030204" pitchFamily="34" charset="0"/>
                <a:cs typeface="Times New Roman" panose="02020603050405020304" pitchFamily="18" charset="0"/>
              </a:rPr>
              <a:t/>
            </a:r>
            <a:br>
              <a:rPr lang="en-US" sz="4400" dirty="0" smtClean="0">
                <a:solidFill>
                  <a:schemeClr val="tx1"/>
                </a:solidFill>
                <a:latin typeface="Helvetica Neue"/>
                <a:ea typeface="Calibri" panose="020F0502020204030204" pitchFamily="34" charset="0"/>
                <a:cs typeface="Times New Roman" panose="02020603050405020304" pitchFamily="18" charset="0"/>
              </a:rPr>
            </a:br>
            <a:r>
              <a:rPr lang="en-US" sz="4400" dirty="0" smtClean="0">
                <a:solidFill>
                  <a:schemeClr val="tx1"/>
                </a:solidFill>
                <a:latin typeface="Helvetica Neue"/>
                <a:ea typeface="Calibri" panose="020F0502020204030204" pitchFamily="34" charset="0"/>
                <a:cs typeface="Times New Roman" panose="02020603050405020304" pitchFamily="18" charset="0"/>
              </a:rPr>
              <a:t>challenge </a:t>
            </a:r>
            <a:r>
              <a:rPr lang="en-US" sz="4400" dirty="0">
                <a:solidFill>
                  <a:schemeClr val="tx1"/>
                </a:solidFill>
                <a:latin typeface="Helvetica Neue"/>
                <a:ea typeface="Calibri" panose="020F0502020204030204" pitchFamily="34" charset="0"/>
                <a:cs typeface="Times New Roman" panose="02020603050405020304" pitchFamily="18" charset="0"/>
              </a:rPr>
              <a:t>them and, thus, makes them “feel bad” about themselves, </a:t>
            </a:r>
            <a:r>
              <a:rPr lang="en-US" sz="4400" dirty="0" smtClean="0">
                <a:solidFill>
                  <a:schemeClr val="tx1"/>
                </a:solidFill>
                <a:latin typeface="Helvetica Neue"/>
                <a:ea typeface="Calibri" panose="020F0502020204030204" pitchFamily="34" charset="0"/>
                <a:cs typeface="Times New Roman" panose="02020603050405020304" pitchFamily="18" charset="0"/>
              </a:rPr>
              <a:t>is </a:t>
            </a:r>
            <a:r>
              <a:rPr lang="en-US" sz="4400" dirty="0">
                <a:solidFill>
                  <a:schemeClr val="tx1"/>
                </a:solidFill>
                <a:latin typeface="Helvetica Neue"/>
                <a:ea typeface="Calibri" panose="020F0502020204030204" pitchFamily="34" charset="0"/>
                <a:cs typeface="Times New Roman" panose="02020603050405020304" pitchFamily="18" charset="0"/>
              </a:rPr>
              <a:t>a “hater,” </a:t>
            </a:r>
            <a:r>
              <a:rPr lang="en-US" sz="4400" dirty="0" smtClean="0">
                <a:solidFill>
                  <a:schemeClr val="tx1"/>
                </a:solidFill>
                <a:latin typeface="Helvetica Neue"/>
                <a:ea typeface="Calibri" panose="020F0502020204030204" pitchFamily="34" charset="0"/>
                <a:cs typeface="Times New Roman" panose="02020603050405020304" pitchFamily="18" charset="0"/>
              </a:rPr>
              <a:t/>
            </a:r>
            <a:br>
              <a:rPr lang="en-US" sz="4400" dirty="0" smtClean="0">
                <a:solidFill>
                  <a:schemeClr val="tx1"/>
                </a:solidFill>
                <a:latin typeface="Helvetica Neue"/>
                <a:ea typeface="Calibri" panose="020F0502020204030204" pitchFamily="34" charset="0"/>
                <a:cs typeface="Times New Roman" panose="02020603050405020304" pitchFamily="18" charset="0"/>
              </a:rPr>
            </a:br>
            <a:r>
              <a:rPr lang="en-US" sz="4400" dirty="0" smtClean="0">
                <a:solidFill>
                  <a:schemeClr val="tx1"/>
                </a:solidFill>
                <a:latin typeface="Helvetica Neue"/>
                <a:ea typeface="Calibri" panose="020F0502020204030204" pitchFamily="34" charset="0"/>
                <a:cs typeface="Times New Roman" panose="02020603050405020304" pitchFamily="18" charset="0"/>
              </a:rPr>
              <a:t>a </a:t>
            </a:r>
            <a:r>
              <a:rPr lang="en-US" sz="4400" dirty="0">
                <a:solidFill>
                  <a:schemeClr val="tx1"/>
                </a:solidFill>
                <a:latin typeface="Helvetica Neue"/>
                <a:ea typeface="Calibri" panose="020F0502020204030204" pitchFamily="34" charset="0"/>
                <a:cs typeface="Times New Roman" panose="02020603050405020304" pitchFamily="18" charset="0"/>
              </a:rPr>
              <a:t>“bigot,” an “oppressor,” and a “victimizer</a:t>
            </a:r>
            <a:r>
              <a:rPr lang="en-US" sz="4400" dirty="0" smtClean="0">
                <a:solidFill>
                  <a:schemeClr val="tx1"/>
                </a:solidFill>
                <a:latin typeface="Helvetica Neue"/>
                <a:ea typeface="Calibri" panose="020F0502020204030204" pitchFamily="34" charset="0"/>
                <a:cs typeface="Times New Roman" panose="02020603050405020304" pitchFamily="18" charset="0"/>
              </a:rPr>
              <a:t>.”</a:t>
            </a:r>
          </a:p>
          <a:p>
            <a:pPr lvl="0">
              <a:lnSpc>
                <a:spcPct val="115000"/>
              </a:lnSpc>
              <a:spcAft>
                <a:spcPts val="1000"/>
              </a:spcAft>
            </a:pPr>
            <a:endParaRPr lang="en-US" sz="1200" dirty="0">
              <a:solidFill>
                <a:schemeClr val="tx1"/>
              </a:solidFill>
              <a:latin typeface="Helvetica Neue"/>
              <a:ea typeface="Calibri" panose="020F0502020204030204" pitchFamily="34" charset="0"/>
              <a:cs typeface="Times New Roman" panose="02020603050405020304" pitchFamily="18" charset="0"/>
            </a:endParaRPr>
          </a:p>
          <a:p>
            <a:pPr lvl="0">
              <a:lnSpc>
                <a:spcPct val="115000"/>
              </a:lnSpc>
              <a:spcAft>
                <a:spcPts val="1000"/>
              </a:spcAft>
            </a:pPr>
            <a:r>
              <a:rPr lang="en-US" sz="4400" dirty="0">
                <a:solidFill>
                  <a:schemeClr val="tx1"/>
                </a:solidFill>
                <a:latin typeface="Helvetica Neue"/>
                <a:ea typeface="Calibri" panose="020F0502020204030204" pitchFamily="34" charset="0"/>
                <a:cs typeface="Times New Roman" panose="02020603050405020304" pitchFamily="18" charset="0"/>
              </a:rPr>
              <a:t>I have a message for this young man and all others who care to listen. That feeling of discomfort you have after listening to a sermon is called a conscience. The goal of many a good sermon is to get you to confess your sins—not coddle you in your selfishness. The primary objective of the Church and the Christian faith is your confession, not your self-actualization.</a:t>
            </a:r>
          </a:p>
        </p:txBody>
      </p:sp>
    </p:spTree>
    <p:extLst>
      <p:ext uri="{BB962C8B-B14F-4D97-AF65-F5344CB8AC3E}">
        <p14:creationId xmlns:p14="http://schemas.microsoft.com/office/powerpoint/2010/main" val="10621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pgtchurch.org/wp-content/uploads/2015/10/contend-for-the-faith_t_nv.jpg"/>
          <p:cNvPicPr>
            <a:picLocks noChangeAspect="1" noChangeArrowheads="1"/>
          </p:cNvPicPr>
          <p:nvPr/>
        </p:nvPicPr>
        <p:blipFill rotWithShape="1">
          <a:blip r:embed="rId3">
            <a:extLst>
              <a:ext uri="{28A0092B-C50C-407E-A947-70E740481C1C}">
                <a14:useLocalDpi xmlns:a14="http://schemas.microsoft.com/office/drawing/2010/main" val="0"/>
              </a:ext>
            </a:extLst>
          </a:blip>
          <a:srcRect b="7592"/>
          <a:stretch/>
        </p:blipFill>
        <p:spPr bwMode="auto">
          <a:xfrm>
            <a:off x="3274141" y="699883"/>
            <a:ext cx="17845549" cy="1236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20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 y="1522595"/>
            <a:ext cx="24383999" cy="1944828"/>
          </a:xfrm>
          <a:prstGeom prst="rect">
            <a:avLst/>
          </a:prstGeom>
        </p:spPr>
        <p:txBody>
          <a:bodyPr wrap="square">
            <a:spAutoFit/>
          </a:bodyPr>
          <a:lstStyle/>
          <a:p>
            <a:pPr lvl="0">
              <a:lnSpc>
                <a:spcPct val="115000"/>
              </a:lnSpc>
              <a:spcAft>
                <a:spcPts val="1000"/>
              </a:spcAft>
            </a:pPr>
            <a:r>
              <a:rPr lang="en-US" sz="115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Build yourself up in the faith</a:t>
            </a:r>
            <a:endParaRPr lang="en-US" sz="115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0" y="4990017"/>
            <a:ext cx="24162326" cy="6060633"/>
          </a:xfrm>
          <a:prstGeom prst="rect">
            <a:avLst/>
          </a:prstGeom>
        </p:spPr>
        <p:txBody>
          <a:bodyPr wrap="square">
            <a:spAutoFit/>
          </a:bodyPr>
          <a:lstStyle/>
          <a:p>
            <a:pPr lvl="0">
              <a:lnSpc>
                <a:spcPct val="115000"/>
              </a:lnSpc>
              <a:spcAft>
                <a:spcPts val="1000"/>
              </a:spcAft>
            </a:pPr>
            <a:r>
              <a:rPr lang="en-US" sz="6600" dirty="0"/>
              <a:t>Therefore, as you received Christ Jesus the Lord, </a:t>
            </a:r>
            <a:r>
              <a:rPr lang="en-US" sz="6600" dirty="0" smtClean="0"/>
              <a:t/>
            </a:r>
            <a:br>
              <a:rPr lang="en-US" sz="6600" dirty="0" smtClean="0"/>
            </a:br>
            <a:r>
              <a:rPr lang="en-US" sz="6600" dirty="0" smtClean="0"/>
              <a:t>so </a:t>
            </a:r>
            <a:r>
              <a:rPr lang="en-US" sz="6600" dirty="0"/>
              <a:t>walk in him, rooted and built up in him </a:t>
            </a:r>
            <a:r>
              <a:rPr lang="en-US" sz="6600" dirty="0" smtClean="0"/>
              <a:t/>
            </a:r>
            <a:br>
              <a:rPr lang="en-US" sz="6600" dirty="0" smtClean="0"/>
            </a:br>
            <a:r>
              <a:rPr lang="en-US" sz="6600" dirty="0" smtClean="0"/>
              <a:t>and </a:t>
            </a:r>
            <a:r>
              <a:rPr lang="en-US" sz="6600" dirty="0"/>
              <a:t>established in the faith, just as you were taught, </a:t>
            </a:r>
            <a:r>
              <a:rPr lang="en-US" sz="6600" dirty="0" smtClean="0"/>
              <a:t/>
            </a:r>
            <a:br>
              <a:rPr lang="en-US" sz="6600" dirty="0" smtClean="0"/>
            </a:br>
            <a:r>
              <a:rPr lang="en-US" sz="6600" dirty="0" smtClean="0"/>
              <a:t>abounding </a:t>
            </a:r>
            <a:r>
              <a:rPr lang="en-US" sz="6600" dirty="0"/>
              <a:t>in thanksgiving</a:t>
            </a:r>
            <a:r>
              <a:rPr lang="en-US" sz="6600" dirty="0" smtClean="0"/>
              <a:t>.</a:t>
            </a:r>
          </a:p>
          <a:p>
            <a:pPr lvl="0">
              <a:lnSpc>
                <a:spcPct val="115000"/>
              </a:lnSpc>
              <a:spcAft>
                <a:spcPts val="1000"/>
              </a:spcAft>
            </a:pPr>
            <a:r>
              <a:rPr lang="en-US" sz="66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t>
            </a:r>
            <a:r>
              <a:rPr lang="en-US" sz="66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Colossians 2:6-7</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01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 y="1522595"/>
            <a:ext cx="24383999" cy="1944828"/>
          </a:xfrm>
          <a:prstGeom prst="rect">
            <a:avLst/>
          </a:prstGeom>
        </p:spPr>
        <p:txBody>
          <a:bodyPr wrap="square">
            <a:spAutoFit/>
          </a:bodyPr>
          <a:lstStyle/>
          <a:p>
            <a:pPr lvl="0">
              <a:lnSpc>
                <a:spcPct val="115000"/>
              </a:lnSpc>
              <a:spcAft>
                <a:spcPts val="1000"/>
              </a:spcAft>
            </a:pPr>
            <a:r>
              <a:rPr lang="en-US" sz="115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Pray in the Holy Spirit</a:t>
            </a:r>
            <a:endParaRPr lang="en-US" sz="115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10837" y="4459075"/>
            <a:ext cx="24162326" cy="7228646"/>
          </a:xfrm>
          <a:prstGeom prst="rect">
            <a:avLst/>
          </a:prstGeom>
        </p:spPr>
        <p:txBody>
          <a:bodyPr wrap="square">
            <a:spAutoFit/>
          </a:bodyPr>
          <a:lstStyle/>
          <a:p>
            <a:pPr lvl="0">
              <a:lnSpc>
                <a:spcPct val="115000"/>
              </a:lnSpc>
              <a:spcAft>
                <a:spcPts val="1000"/>
              </a:spcAft>
            </a:pPr>
            <a:r>
              <a:rPr lang="en-US" sz="6600" dirty="0" smtClean="0"/>
              <a:t>The </a:t>
            </a:r>
            <a:r>
              <a:rPr lang="en-US" sz="6600" dirty="0"/>
              <a:t>Spirit helps us in our weakness. </a:t>
            </a:r>
            <a:r>
              <a:rPr lang="en-US" sz="6600" dirty="0" smtClean="0"/>
              <a:t/>
            </a:r>
            <a:br>
              <a:rPr lang="en-US" sz="6600" dirty="0" smtClean="0"/>
            </a:br>
            <a:r>
              <a:rPr lang="en-US" sz="6600" dirty="0" smtClean="0"/>
              <a:t>For </a:t>
            </a:r>
            <a:r>
              <a:rPr lang="en-US" sz="6600" dirty="0"/>
              <a:t>we do not know </a:t>
            </a:r>
            <a:r>
              <a:rPr lang="en-US" sz="6600" dirty="0" smtClean="0"/>
              <a:t>what </a:t>
            </a:r>
            <a:r>
              <a:rPr lang="en-US" sz="6600" dirty="0"/>
              <a:t>to pray for as we ought, </a:t>
            </a:r>
            <a:r>
              <a:rPr lang="en-US" sz="6600" dirty="0" smtClean="0"/>
              <a:t/>
            </a:r>
            <a:br>
              <a:rPr lang="en-US" sz="6600" dirty="0" smtClean="0"/>
            </a:br>
            <a:r>
              <a:rPr lang="en-US" sz="6600" dirty="0" smtClean="0"/>
              <a:t>but </a:t>
            </a:r>
            <a:r>
              <a:rPr lang="en-US" sz="6600" dirty="0"/>
              <a:t>the Spirit himself intercedes for us </a:t>
            </a:r>
            <a:r>
              <a:rPr lang="en-US" sz="6600" dirty="0" smtClean="0"/>
              <a:t/>
            </a:r>
            <a:br>
              <a:rPr lang="en-US" sz="6600" dirty="0" smtClean="0"/>
            </a:br>
            <a:r>
              <a:rPr lang="en-US" sz="6600" dirty="0" smtClean="0"/>
              <a:t>with </a:t>
            </a:r>
            <a:r>
              <a:rPr lang="en-US" sz="6600" dirty="0" err="1"/>
              <a:t>groanings</a:t>
            </a:r>
            <a:r>
              <a:rPr lang="en-US" sz="6600" dirty="0"/>
              <a:t> too deep for words. </a:t>
            </a:r>
            <a:r>
              <a:rPr lang="en-US" sz="6600" dirty="0" smtClean="0"/>
              <a:t/>
            </a:r>
            <a:br>
              <a:rPr lang="en-US" sz="6600" dirty="0" smtClean="0"/>
            </a:br>
            <a:r>
              <a:rPr lang="en-US" sz="6600" dirty="0" smtClean="0"/>
              <a:t>… </a:t>
            </a:r>
            <a:r>
              <a:rPr lang="en-US" sz="6600" dirty="0"/>
              <a:t>He intercedes for us according to the will of God</a:t>
            </a:r>
            <a:r>
              <a:rPr lang="en-US" sz="6600" dirty="0" smtClean="0"/>
              <a:t>.</a:t>
            </a:r>
          </a:p>
          <a:p>
            <a:pPr lvl="0">
              <a:lnSpc>
                <a:spcPct val="115000"/>
              </a:lnSpc>
              <a:spcAft>
                <a:spcPts val="1000"/>
              </a:spcAft>
            </a:pPr>
            <a:r>
              <a:rPr lang="en-US" sz="66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t>
            </a:r>
            <a:r>
              <a:rPr lang="en-US" sz="66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Romans 8:26-27</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58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4494836"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 y="1522595"/>
            <a:ext cx="24383999" cy="1944828"/>
          </a:xfrm>
          <a:prstGeom prst="rect">
            <a:avLst/>
          </a:prstGeom>
        </p:spPr>
        <p:txBody>
          <a:bodyPr wrap="square">
            <a:spAutoFit/>
          </a:bodyPr>
          <a:lstStyle/>
          <a:p>
            <a:pPr lvl="0">
              <a:lnSpc>
                <a:spcPct val="115000"/>
              </a:lnSpc>
              <a:spcAft>
                <a:spcPts val="1000"/>
              </a:spcAft>
            </a:pPr>
            <a:r>
              <a:rPr lang="en-US" sz="115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Keep yourself in the love of God</a:t>
            </a:r>
            <a:endParaRPr lang="en-US" sz="115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10837" y="6035114"/>
            <a:ext cx="24162326" cy="2556597"/>
          </a:xfrm>
          <a:prstGeom prst="rect">
            <a:avLst/>
          </a:prstGeom>
        </p:spPr>
        <p:txBody>
          <a:bodyPr wrap="square">
            <a:spAutoFit/>
          </a:bodyPr>
          <a:lstStyle/>
          <a:p>
            <a:pPr lvl="0">
              <a:lnSpc>
                <a:spcPct val="115000"/>
              </a:lnSpc>
              <a:spcAft>
                <a:spcPts val="1000"/>
              </a:spcAft>
            </a:pPr>
            <a:r>
              <a:rPr lang="en-US" sz="6600" dirty="0"/>
              <a:t>If you keep my commandments, you will abide in my love.</a:t>
            </a:r>
            <a:endParaRPr lang="en-US" sz="6600" dirty="0" smtClean="0"/>
          </a:p>
          <a:p>
            <a:pPr lvl="0">
              <a:lnSpc>
                <a:spcPct val="115000"/>
              </a:lnSpc>
              <a:spcAft>
                <a:spcPts val="1000"/>
              </a:spcAft>
            </a:pPr>
            <a:r>
              <a:rPr lang="en-US" sz="66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t>
            </a:r>
            <a:r>
              <a:rPr lang="en-US" sz="66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John 15:10</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43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882336"/>
            <a:ext cx="16459200" cy="2315249"/>
          </a:xfrm>
          <a:prstGeom prst="rect">
            <a:avLst/>
          </a:prstGeom>
        </p:spPr>
        <p:txBody>
          <a:bodyPr wrap="square">
            <a:spAutoFit/>
          </a:bodyPr>
          <a:lstStyle/>
          <a:p>
            <a:pPr lvl="0">
              <a:lnSpc>
                <a:spcPct val="115000"/>
              </a:lnSpc>
              <a:spcAft>
                <a:spcPts val="1000"/>
              </a:spcAft>
            </a:pPr>
            <a:r>
              <a:rPr lang="en-US" sz="138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Rescue people</a:t>
            </a:r>
            <a:endParaRPr lang="en-US" sz="138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02943" y="5700375"/>
            <a:ext cx="19698929" cy="2315249"/>
          </a:xfrm>
          <a:prstGeom prst="rect">
            <a:avLst/>
          </a:prstGeom>
        </p:spPr>
        <p:txBody>
          <a:bodyPr wrap="square">
            <a:spAutoFit/>
          </a:bodyPr>
          <a:lstStyle/>
          <a:p>
            <a:pPr lvl="0">
              <a:lnSpc>
                <a:spcPct val="115000"/>
              </a:lnSpc>
              <a:spcAft>
                <a:spcPts val="1000"/>
              </a:spcAft>
            </a:pPr>
            <a:r>
              <a:rPr lang="en-US" sz="138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by showing mercy</a:t>
            </a:r>
            <a:endParaRPr lang="en-US" sz="138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515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createdwoman.net/wp-content/uploads/2013/10/woman_and_man_sitting_on_marble_steps_selective_focus.jpg"/>
          <p:cNvPicPr>
            <a:picLocks noChangeAspect="1" noChangeArrowheads="1"/>
          </p:cNvPicPr>
          <p:nvPr/>
        </p:nvPicPr>
        <p:blipFill rotWithShape="1">
          <a:blip r:embed="rId3">
            <a:extLst>
              <a:ext uri="{28A0092B-C50C-407E-A947-70E740481C1C}">
                <a14:useLocalDpi xmlns:a14="http://schemas.microsoft.com/office/drawing/2010/main" val="0"/>
              </a:ext>
            </a:extLst>
          </a:blip>
          <a:srcRect b="15262"/>
          <a:stretch/>
        </p:blipFill>
        <p:spPr bwMode="auto">
          <a:xfrm>
            <a:off x="0" y="0"/>
            <a:ext cx="24384000" cy="1377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8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ytimg.com/vi/yodOfloGZE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uckslocalnews.com/content/articles/2012/07/28/the_advance/news/doc50142858f0fd7782063582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58" b="6417"/>
          <a:stretch/>
        </p:blipFill>
        <p:spPr bwMode="auto">
          <a:xfrm>
            <a:off x="0" y="-1"/>
            <a:ext cx="24384000" cy="1374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6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redeeminggod.com/wp-content/uploads/2013/01/homeless-neighbor.jpg"/>
          <p:cNvPicPr>
            <a:picLocks noChangeAspect="1" noChangeArrowheads="1"/>
          </p:cNvPicPr>
          <p:nvPr/>
        </p:nvPicPr>
        <p:blipFill rotWithShape="1">
          <a:blip r:embed="rId3">
            <a:extLst>
              <a:ext uri="{28A0092B-C50C-407E-A947-70E740481C1C}">
                <a14:useLocalDpi xmlns:a14="http://schemas.microsoft.com/office/drawing/2010/main" val="0"/>
              </a:ext>
            </a:extLst>
          </a:blip>
          <a:srcRect t="2705"/>
          <a:stretch/>
        </p:blipFill>
        <p:spPr bwMode="auto">
          <a:xfrm>
            <a:off x="0" y="0"/>
            <a:ext cx="21239508"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redeeminggod.com/wp-content/uploads/2013/01/homeless-neighbor.jpg"/>
          <p:cNvPicPr>
            <a:picLocks noChangeAspect="1" noChangeArrowheads="1"/>
          </p:cNvPicPr>
          <p:nvPr/>
        </p:nvPicPr>
        <p:blipFill rotWithShape="1">
          <a:blip r:embed="rId3">
            <a:extLst>
              <a:ext uri="{28A0092B-C50C-407E-A947-70E740481C1C}">
                <a14:useLocalDpi xmlns:a14="http://schemas.microsoft.com/office/drawing/2010/main" val="0"/>
              </a:ext>
            </a:extLst>
          </a:blip>
          <a:srcRect l="72633" t="2705"/>
          <a:stretch/>
        </p:blipFill>
        <p:spPr bwMode="auto">
          <a:xfrm>
            <a:off x="15426812" y="0"/>
            <a:ext cx="8957188"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424214">
            <a:off x="11125612" y="1390598"/>
            <a:ext cx="13374449" cy="4339650"/>
          </a:xfrm>
          <a:prstGeom prst="rect">
            <a:avLst/>
          </a:prstGeom>
        </p:spPr>
        <p:txBody>
          <a:bodyPr wrap="square">
            <a:spAutoFit/>
          </a:bodyPr>
          <a:lstStyle/>
          <a:p>
            <a:pPr lvl="0">
              <a:lnSpc>
                <a:spcPct val="115000"/>
              </a:lnSpc>
              <a:spcAft>
                <a:spcPts val="1000"/>
              </a:spcAft>
            </a:pPr>
            <a:r>
              <a:rPr lang="en-US" sz="4000" dirty="0">
                <a:solidFill>
                  <a:schemeClr val="bg1"/>
                </a:solidFill>
              </a:rPr>
              <a:t>Joshua was standing before the angel, clothed with filthy garments. And the angel said to those who were standing before him, “Remove the filthy garments from him.” </a:t>
            </a:r>
            <a:r>
              <a:rPr lang="en-US" sz="4000" dirty="0" smtClean="0">
                <a:solidFill>
                  <a:schemeClr val="bg1"/>
                </a:solidFill>
              </a:rPr>
              <a:t/>
            </a:r>
            <a:br>
              <a:rPr lang="en-US" sz="4000" dirty="0" smtClean="0">
                <a:solidFill>
                  <a:schemeClr val="bg1"/>
                </a:solidFill>
              </a:rPr>
            </a:br>
            <a:r>
              <a:rPr lang="en-US" sz="4000" dirty="0" smtClean="0">
                <a:solidFill>
                  <a:schemeClr val="bg1"/>
                </a:solidFill>
              </a:rPr>
              <a:t>        And </a:t>
            </a:r>
            <a:r>
              <a:rPr lang="en-US" sz="4000" dirty="0">
                <a:solidFill>
                  <a:schemeClr val="bg1"/>
                </a:solidFill>
              </a:rPr>
              <a:t>to </a:t>
            </a:r>
            <a:r>
              <a:rPr lang="en-US" sz="4000" dirty="0" smtClean="0">
                <a:solidFill>
                  <a:schemeClr val="bg1"/>
                </a:solidFill>
              </a:rPr>
              <a:t>Joshua he </a:t>
            </a:r>
            <a:r>
              <a:rPr lang="en-US" sz="4000" dirty="0">
                <a:solidFill>
                  <a:schemeClr val="bg1"/>
                </a:solidFill>
              </a:rPr>
              <a:t>said, “Behold, I have taken your </a:t>
            </a:r>
            <a:r>
              <a:rPr lang="en-US" sz="4000" dirty="0" smtClean="0">
                <a:solidFill>
                  <a:schemeClr val="bg1"/>
                </a:solidFill>
              </a:rPr>
              <a:t> </a:t>
            </a:r>
            <a:br>
              <a:rPr lang="en-US" sz="4000" dirty="0" smtClean="0">
                <a:solidFill>
                  <a:schemeClr val="bg1"/>
                </a:solidFill>
              </a:rPr>
            </a:br>
            <a:r>
              <a:rPr lang="en-US" sz="4000" dirty="0" smtClean="0">
                <a:solidFill>
                  <a:schemeClr val="bg1"/>
                </a:solidFill>
              </a:rPr>
              <a:t>      iniquity </a:t>
            </a:r>
            <a:r>
              <a:rPr lang="en-US" sz="4000" dirty="0">
                <a:solidFill>
                  <a:schemeClr val="bg1"/>
                </a:solidFill>
              </a:rPr>
              <a:t>away from you, and I will clothe you </a:t>
            </a:r>
            <a:r>
              <a:rPr lang="en-US" sz="4000" dirty="0" smtClean="0">
                <a:solidFill>
                  <a:schemeClr val="bg1"/>
                </a:solidFill>
              </a:rPr>
              <a:t/>
            </a:r>
            <a:br>
              <a:rPr lang="en-US" sz="4000" dirty="0" smtClean="0">
                <a:solidFill>
                  <a:schemeClr val="bg1"/>
                </a:solidFill>
              </a:rPr>
            </a:br>
            <a:r>
              <a:rPr lang="en-US" sz="4000" dirty="0" smtClean="0">
                <a:solidFill>
                  <a:schemeClr val="bg1"/>
                </a:solidFill>
              </a:rPr>
              <a:t>with </a:t>
            </a:r>
            <a:r>
              <a:rPr lang="en-US" sz="4000" dirty="0">
                <a:solidFill>
                  <a:schemeClr val="bg1"/>
                </a:solidFill>
              </a:rPr>
              <a:t>pure </a:t>
            </a:r>
            <a:r>
              <a:rPr lang="en-US" sz="4000" dirty="0" smtClean="0">
                <a:solidFill>
                  <a:schemeClr val="bg1"/>
                </a:solidFill>
              </a:rPr>
              <a:t>vestments.   </a:t>
            </a:r>
            <a:r>
              <a:rPr lang="en-US" sz="3200" i="1" dirty="0" smtClean="0">
                <a:solidFill>
                  <a:schemeClr val="bg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Zechariah 3:3-4</a:t>
            </a:r>
            <a:endParaRPr lang="en-US" sz="3200" i="1" dirty="0">
              <a:solidFill>
                <a:schemeClr val="bg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283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6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1675" y="1913671"/>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Unrestrained </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1922386"/>
          </a:xfrm>
          <a:prstGeom prst="rect">
            <a:avLst/>
          </a:prstGeom>
        </p:spPr>
        <p:txBody>
          <a:bodyPr wrap="square">
            <a:spAutoFit/>
          </a:bodyPr>
          <a:lstStyle/>
          <a:p>
            <a:pPr lvl="0">
              <a:lnSpc>
                <a:spcPct val="115000"/>
              </a:lnSpc>
              <a:spcAft>
                <a:spcPts val="1000"/>
              </a:spcAft>
            </a:pP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They pervert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 grace of our God into sensuality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r>
            <a:b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b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and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deny our only Master and Lord, Jesus Christ</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(4)</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21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1675" y="1913671"/>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Unrestrained </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1922386"/>
          </a:xfrm>
          <a:prstGeom prst="rect">
            <a:avLst/>
          </a:prstGeom>
        </p:spPr>
        <p:txBody>
          <a:bodyPr wrap="square">
            <a:spAutoFit/>
          </a:bodyPr>
          <a:lstStyle/>
          <a:p>
            <a:pPr lvl="0">
              <a:lnSpc>
                <a:spcPct val="115000"/>
              </a:lnSpc>
              <a:spcAft>
                <a:spcPts val="1000"/>
              </a:spcAft>
            </a:pP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They pervert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 grace of our God into sensuality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r>
            <a:b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b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and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deny our only Master and Lord, Jesus Christ</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(4)</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pic>
        <p:nvPicPr>
          <p:cNvPr id="13314" name="Picture 2" descr="http://www.sawyoo.com/postpic/2015/02/moses-parting-red-sea_4203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368" y="5211561"/>
            <a:ext cx="15035264" cy="784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4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1675" y="1913671"/>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Unrestrained </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1922386"/>
          </a:xfrm>
          <a:prstGeom prst="rect">
            <a:avLst/>
          </a:prstGeom>
        </p:spPr>
        <p:txBody>
          <a:bodyPr wrap="square">
            <a:spAutoFit/>
          </a:bodyPr>
          <a:lstStyle/>
          <a:p>
            <a:pPr lvl="0">
              <a:lnSpc>
                <a:spcPct val="115000"/>
              </a:lnSpc>
              <a:spcAft>
                <a:spcPts val="1000"/>
              </a:spcAft>
            </a:pP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They pervert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 grace of our God into sensuality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r>
            <a:b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b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and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deny our only Master and Lord, Jesus Christ</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(4)</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pic>
        <p:nvPicPr>
          <p:cNvPr id="13316" name="Picture 4" descr="http://paradoxbrown.com/wp-content/uploads/2013/04/curso-basico-3.jpg"/>
          <p:cNvPicPr>
            <a:picLocks noChangeAspect="1" noChangeArrowheads="1"/>
          </p:cNvPicPr>
          <p:nvPr/>
        </p:nvPicPr>
        <p:blipFill rotWithShape="1">
          <a:blip r:embed="rId4">
            <a:extLst>
              <a:ext uri="{28A0092B-C50C-407E-A947-70E740481C1C}">
                <a14:useLocalDpi xmlns:a14="http://schemas.microsoft.com/office/drawing/2010/main" val="0"/>
              </a:ext>
            </a:extLst>
          </a:blip>
          <a:srcRect l="1860" t="9665" r="3585" b="4897"/>
          <a:stretch/>
        </p:blipFill>
        <p:spPr bwMode="auto">
          <a:xfrm>
            <a:off x="8406581" y="5211561"/>
            <a:ext cx="7610168" cy="836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1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1675" y="1913671"/>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Unrestrained </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1922386"/>
          </a:xfrm>
          <a:prstGeom prst="rect">
            <a:avLst/>
          </a:prstGeom>
        </p:spPr>
        <p:txBody>
          <a:bodyPr wrap="square">
            <a:spAutoFit/>
          </a:bodyPr>
          <a:lstStyle/>
          <a:p>
            <a:pPr lvl="0">
              <a:lnSpc>
                <a:spcPct val="115000"/>
              </a:lnSpc>
              <a:spcAft>
                <a:spcPts val="1000"/>
              </a:spcAft>
            </a:pP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They pervert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 grace of our God into sensuality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r>
            <a:b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b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and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deny our only Master and Lord, Jesus Christ</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(4)</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pic>
        <p:nvPicPr>
          <p:cNvPr id="13318" name="Picture 6" descr="https://upload.wikimedia.org/wikipedia/commons/e/e1/John_Martin_-_Sodom_and_Gomorrah.jpg"/>
          <p:cNvPicPr>
            <a:picLocks noChangeAspect="1" noChangeArrowheads="1"/>
          </p:cNvPicPr>
          <p:nvPr/>
        </p:nvPicPr>
        <p:blipFill rotWithShape="1">
          <a:blip r:embed="rId4">
            <a:extLst>
              <a:ext uri="{28A0092B-C50C-407E-A947-70E740481C1C}">
                <a14:useLocalDpi xmlns:a14="http://schemas.microsoft.com/office/drawing/2010/main" val="0"/>
              </a:ext>
            </a:extLst>
          </a:blip>
          <a:srcRect t="10755" b="12288"/>
          <a:stretch/>
        </p:blipFill>
        <p:spPr bwMode="auto">
          <a:xfrm>
            <a:off x="3842672" y="5211561"/>
            <a:ext cx="16657585" cy="819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6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sarmy.org.au/Global/SArmy/Resources/powerpoints/salvo/hog/16x9/HO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 y="3222213"/>
            <a:ext cx="24383999" cy="3297890"/>
          </a:xfrm>
          <a:prstGeom prst="rect">
            <a:avLst/>
          </a:prstGeom>
        </p:spPr>
        <p:txBody>
          <a:bodyPr wrap="square">
            <a:spAutoFit/>
          </a:bodyPr>
          <a:lstStyle/>
          <a:p>
            <a:pPr lvl="0">
              <a:lnSpc>
                <a:spcPct val="115000"/>
              </a:lnSpc>
              <a:spcAft>
                <a:spcPts val="1000"/>
              </a:spcAft>
            </a:pPr>
            <a:r>
              <a:rPr lang="en-US" sz="19900" b="1" dirty="0" smtClean="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The Undisciplined</a:t>
            </a:r>
            <a:endParaRPr lang="en-US" sz="19900" dirty="0">
              <a:solidFill>
                <a:srgbClr val="FFC000"/>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21675" y="345246"/>
            <a:ext cx="24162326" cy="2003625"/>
          </a:xfrm>
          <a:prstGeom prst="rect">
            <a:avLst/>
          </a:prstGeom>
        </p:spPr>
        <p:txBody>
          <a:bodyPr wrap="square">
            <a:spAutoFit/>
          </a:bodyPr>
          <a:lstStyle/>
          <a:p>
            <a:pPr lvl="0">
              <a:lnSpc>
                <a:spcPct val="115000"/>
              </a:lnSpc>
              <a:spcAft>
                <a:spcPts val="1000"/>
              </a:spcAft>
            </a:pP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These people also,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relying on their dreams, defile the flesh, </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a:r>
            <a:b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b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reject </a:t>
            </a:r>
            <a:r>
              <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authority, and blaspheme the glorious ones</a:t>
            </a:r>
            <a:r>
              <a:rPr lang="en-US" sz="5400" i="1" dirty="0" smtClean="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rPr>
              <a:t>. (8)</a:t>
            </a:r>
            <a:endParaRPr lang="en-US" sz="5400" i="1" dirty="0">
              <a:solidFill>
                <a:schemeClr val="tx1"/>
              </a:solidFill>
              <a:effectLst>
                <a:outerShdw blurRad="38100" dist="38100" dir="2700000" algn="tl">
                  <a:srgbClr val="000000">
                    <a:alpha val="43137"/>
                  </a:srgbClr>
                </a:outerShdw>
              </a:effectLst>
              <a:latin typeface="Helvetica Neu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903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67.media.tumblr.com/6846ed2ba3c7992c0db5fdeabf9d92e6/tumblr_nbk0f2nkR71qbhp9x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039" y="-3443"/>
            <a:ext cx="18602632" cy="137194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376355" y="-3443"/>
            <a:ext cx="10122310" cy="2759602"/>
          </a:xfrm>
          <a:prstGeom prst="rect">
            <a:avLst/>
          </a:prstGeom>
        </p:spPr>
        <p:txBody>
          <a:bodyPr wrap="square">
            <a:spAutoFit/>
          </a:bodyPr>
          <a:lstStyle/>
          <a:p>
            <a:pPr lvl="0">
              <a:lnSpc>
                <a:spcPct val="115000"/>
              </a:lnSpc>
              <a:spcAft>
                <a:spcPts val="1000"/>
              </a:spcAft>
            </a:pPr>
            <a:r>
              <a:rPr lang="en-US" sz="16600" b="1" dirty="0" smtClean="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ANGER</a:t>
            </a:r>
            <a:endParaRPr lang="en-US" sz="28700" b="1" dirty="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453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d/d4/John_Linnell_-_The_Prophet_Balaam_and_the_Angel_-_Google_Art_Project.jpg"/>
          <p:cNvPicPr>
            <a:picLocks noChangeAspect="1" noChangeArrowheads="1"/>
          </p:cNvPicPr>
          <p:nvPr/>
        </p:nvPicPr>
        <p:blipFill rotWithShape="1">
          <a:blip r:embed="rId3">
            <a:extLst>
              <a:ext uri="{28A0092B-C50C-407E-A947-70E740481C1C}">
                <a14:useLocalDpi xmlns:a14="http://schemas.microsoft.com/office/drawing/2010/main" val="0"/>
              </a:ext>
            </a:extLst>
          </a:blip>
          <a:srcRect t="10204" b="7965"/>
          <a:stretch/>
        </p:blipFill>
        <p:spPr bwMode="auto">
          <a:xfrm>
            <a:off x="0" y="-58994"/>
            <a:ext cx="24384001" cy="137749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58994"/>
            <a:ext cx="13892981" cy="3030060"/>
          </a:xfrm>
          <a:prstGeom prst="rect">
            <a:avLst/>
          </a:prstGeom>
        </p:spPr>
        <p:txBody>
          <a:bodyPr wrap="square">
            <a:spAutoFit/>
          </a:bodyPr>
          <a:lstStyle/>
          <a:p>
            <a:pPr lvl="0">
              <a:lnSpc>
                <a:spcPct val="115000"/>
              </a:lnSpc>
              <a:spcAft>
                <a:spcPts val="1000"/>
              </a:spcAft>
            </a:pPr>
            <a:r>
              <a:rPr lang="en-US" sz="16600" b="1" dirty="0" smtClean="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rPr>
              <a:t>ARROGANCE</a:t>
            </a:r>
            <a:endParaRPr lang="en-US" sz="28700" b="1" dirty="0">
              <a:solidFill>
                <a:schemeClr val="tx1"/>
              </a:solidFill>
              <a:effectLst>
                <a:glow rad="101600">
                  <a:schemeClr val="bg1">
                    <a:alpha val="60000"/>
                  </a:schemeClr>
                </a:glow>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236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14930</TotalTime>
  <Words>234</Words>
  <Application>Microsoft Office PowerPoint</Application>
  <PresentationFormat>Custom</PresentationFormat>
  <Paragraphs>40</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Helvetica Light</vt:lpstr>
      <vt:lpstr>Helvetica Neue</vt:lpstr>
      <vt:lpstr>Times New Roman</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Eckrote</dc:creator>
  <cp:lastModifiedBy>John Eckrote</cp:lastModifiedBy>
  <cp:revision>453</cp:revision>
  <dcterms:modified xsi:type="dcterms:W3CDTF">2016-11-12T16:22:41Z</dcterms:modified>
</cp:coreProperties>
</file>