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401" r:id="rId2"/>
    <p:sldId id="445" r:id="rId3"/>
    <p:sldId id="444" r:id="rId4"/>
    <p:sldId id="446" r:id="rId5"/>
    <p:sldId id="454" r:id="rId6"/>
    <p:sldId id="451" r:id="rId7"/>
    <p:sldId id="452" r:id="rId8"/>
    <p:sldId id="428" r:id="rId9"/>
    <p:sldId id="453" r:id="rId10"/>
    <p:sldId id="448" r:id="rId11"/>
    <p:sldId id="430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33" r:id="rId22"/>
    <p:sldId id="464" r:id="rId23"/>
    <p:sldId id="410" r:id="rId24"/>
    <p:sldId id="465" r:id="rId25"/>
    <p:sldId id="466" r:id="rId26"/>
    <p:sldId id="467" r:id="rId27"/>
    <p:sldId id="468" r:id="rId28"/>
    <p:sldId id="409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A"/>
    <a:srgbClr val="FAFAF8"/>
    <a:srgbClr val="010F3E"/>
    <a:srgbClr val="001446"/>
    <a:srgbClr val="485465"/>
    <a:srgbClr val="8C4B31"/>
    <a:srgbClr val="413040"/>
    <a:srgbClr val="EDEDED"/>
    <a:srgbClr val="FDFDFD"/>
    <a:srgbClr val="D45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21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5117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93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7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2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1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3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9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9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1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5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4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01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89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37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01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86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30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48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4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3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7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0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1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0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" y="1328039"/>
            <a:ext cx="2438399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We believe in one God, the Father Almighty, </a:t>
            </a:r>
            <a:b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maker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heaven and earth,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all things visible and invisible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5435134"/>
            <a:ext cx="2438399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believe in one Lord Jesus Christ, the only Son of God, begotten from the Father before all ages,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is God from God, Light from Light, true God from true God,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begotten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not made;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same essence as the Father.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Through Him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all things were made. </a:t>
            </a:r>
          </a:p>
        </p:txBody>
      </p:sp>
    </p:spTree>
    <p:extLst>
      <p:ext uri="{BB962C8B-B14F-4D97-AF65-F5344CB8AC3E}">
        <p14:creationId xmlns:p14="http://schemas.microsoft.com/office/powerpoint/2010/main" val="21234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4403446"/>
            <a:ext cx="24383999" cy="784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Therefore, preparing your minds for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action, and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being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sober-minded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set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your hope fully on the grace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will be brought to you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5400" b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revelation of Jesus Christ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obedient children,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5400" b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not be conformed to </a:t>
            </a:r>
            <a:r>
              <a:rPr lang="en-US" sz="5400" b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passions </a:t>
            </a:r>
            <a:r>
              <a:rPr lang="en-US" sz="5400" b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your former ignorance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as he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who called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 is holy,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also be holy in all your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conduct.” </a:t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if you call on him as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Father,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conduct yourselves with fear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throughout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time of </a:t>
            </a:r>
            <a:r>
              <a:rPr lang="en-US" sz="5400" b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your exile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knowing that you were ransomed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b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54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precious blood of </a:t>
            </a:r>
            <a:r>
              <a:rPr lang="en-US" sz="54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Christ. </a:t>
            </a:r>
            <a:endParaRPr lang="en-US" sz="5400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" y="0"/>
            <a:ext cx="24383999" cy="231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your </a:t>
            </a:r>
            <a:r>
              <a:rPr lang="en-US" sz="13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</a:t>
            </a: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your </a:t>
            </a:r>
            <a:r>
              <a:rPr lang="en-US" sz="138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23" y="1838188"/>
            <a:ext cx="24383999" cy="194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His coming grace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1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-media-cache-ak0.pinimg.com/originals/db/c1/17/dbc1174abd5691838181699bdd172b0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/>
          <a:stretch/>
        </p:blipFill>
        <p:spPr bwMode="auto">
          <a:xfrm>
            <a:off x="1" y="-29497"/>
            <a:ext cx="24384000" cy="1376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11074252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Church of Jesus Christ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0394"/>
            <a:ext cx="14630400" cy="2800767"/>
          </a:xfrm>
          <a:prstGeom prst="rect">
            <a:avLst/>
          </a:prstGeom>
          <a:solidFill>
            <a:srgbClr val="FAFAF8"/>
          </a:solidFill>
        </p:spPr>
        <p:txBody>
          <a:bodyPr wrap="square">
            <a:spAutoFit/>
          </a:bodyPr>
          <a:lstStyle/>
          <a:p>
            <a:r>
              <a:rPr lang="en-US" sz="4400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2:1 </a:t>
            </a: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>So 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put away all malice and all deceit and hypocrisy </a:t>
            </a: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rgbClr val="000000"/>
                </a:solidFill>
                <a:latin typeface="Helvetica Neue"/>
              </a:rPr>
            </a:b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>and 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envy and all slander. </a:t>
            </a: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>Like 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newborn infants, </a:t>
            </a: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rgbClr val="000000"/>
                </a:solidFill>
                <a:latin typeface="Helvetica Neue"/>
              </a:rPr>
            </a:b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>long 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for the pure spiritual milk, that by it you may </a:t>
            </a: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rgbClr val="000000"/>
                </a:solidFill>
                <a:latin typeface="Helvetica Neue"/>
              </a:rPr>
            </a:br>
            <a:r>
              <a:rPr lang="en-US" sz="4400" dirty="0" smtClean="0">
                <a:solidFill>
                  <a:srgbClr val="000000"/>
                </a:solidFill>
                <a:latin typeface="Helvetica Neue"/>
              </a:rPr>
              <a:t>grow </a:t>
            </a:r>
            <a:r>
              <a:rPr lang="en-US" sz="4400" dirty="0">
                <a:solidFill>
                  <a:srgbClr val="000000"/>
                </a:solidFill>
                <a:latin typeface="Helvetica Neue"/>
              </a:rPr>
              <a:t>up into salvation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0" y="3491052"/>
            <a:ext cx="14630400" cy="7232749"/>
          </a:xfrm>
          <a:prstGeom prst="rect">
            <a:avLst/>
          </a:prstGeom>
          <a:solidFill>
            <a:srgbClr val="FAFAF8"/>
          </a:solidFill>
        </p:spPr>
        <p:txBody>
          <a:bodyPr wrap="square">
            <a:spAutoFit/>
          </a:bodyPr>
          <a:lstStyle/>
          <a:p>
            <a:r>
              <a:rPr lang="en-US" sz="4400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2:9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You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are a chosen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race…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a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people for his own possession,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that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you may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proclaim the </a:t>
            </a:r>
            <a:r>
              <a:rPr lang="en-US" sz="4400" dirty="0" err="1">
                <a:solidFill>
                  <a:schemeClr val="bg1"/>
                </a:solidFill>
                <a:latin typeface="Helvetica Neue"/>
              </a:rPr>
              <a:t>excellencies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 of him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who called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you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out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of darkness into his marvelous light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.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2:11</a:t>
            </a:r>
            <a:r>
              <a:rPr lang="en-US" sz="44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I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urge you as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exiles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 to abstain from the passions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of </a:t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the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flesh, which wage war against your soul.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b="1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  <a:r>
              <a:rPr lang="en-US" sz="44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Keep your conduct among the Gentiles honorable,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so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that when they speak against you as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evildoers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, 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they 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may see your good deeds and glorify God </a:t>
            </a: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400" dirty="0" smtClean="0">
                <a:solidFill>
                  <a:schemeClr val="bg1"/>
                </a:solidFill>
                <a:latin typeface="Helvetica Neue"/>
              </a:rPr>
              <a:t>on</a:t>
            </a:r>
            <a:r>
              <a:rPr lang="en-US" sz="4400" dirty="0">
                <a:solidFill>
                  <a:schemeClr val="bg1"/>
                </a:solidFill>
                <a:latin typeface="Helvetica Neue"/>
              </a:rPr>
              <a:t> the day of visitation.</a:t>
            </a:r>
          </a:p>
        </p:txBody>
      </p:sp>
    </p:spTree>
    <p:extLst>
      <p:ext uri="{BB962C8B-B14F-4D97-AF65-F5344CB8AC3E}">
        <p14:creationId xmlns:p14="http://schemas.microsoft.com/office/powerpoint/2010/main" val="359898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meadows.house.gov/sites/meadows.house.gov/files/styles/congress_featured_image/public/wysiwyg_uploaded/services.jpg?itok=XtuAfDT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11074252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overnment leaders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44150" y="1633510"/>
            <a:ext cx="134874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Be subject for the Lord's sake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to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every human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institution,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whether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it be to the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emperor as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supreme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,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or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governors…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Live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as people who are free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,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not using your freedom as a cover-up for evil, but living as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servants of God.</a:t>
            </a:r>
            <a:r>
              <a:rPr 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Honor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everyone. Love the brotherhood. 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Fear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God. Honor the emperor.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2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huffpost.com/gen/2519468/images/o-BAD-BOSS-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6"/>
          <a:stretch/>
        </p:blipFill>
        <p:spPr bwMode="auto">
          <a:xfrm>
            <a:off x="-19050" y="-1"/>
            <a:ext cx="24393525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11074252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osses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-1"/>
            <a:ext cx="81153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Servants, be subject to your masters with all respect,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not only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to the good and gentle but also to the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unjust. 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For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this is a gracious thing, when, mindful of God,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one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endures sorrows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while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suffering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unjustly.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544550" y="324777"/>
            <a:ext cx="108299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For to this you have been called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,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 because Christ also suffered for you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,</a:t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 leaving you an example,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"/>
              </a:rPr>
            </a:br>
            <a:r>
              <a:rPr lang="en-US" dirty="0" smtClean="0">
                <a:solidFill>
                  <a:srgbClr val="000000"/>
                </a:solidFill>
                <a:latin typeface="Helvetica Neue"/>
              </a:rPr>
              <a:t>so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that you might follow in his steps.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5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andidbelle.com/wp-content/uploads/2014/05/Happy-Couple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-8197"/>
            <a:ext cx="20612101" cy="137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andidbelle.com/wp-content/uploads/2014/05/Happy-Couple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19"/>
          <a:stretch/>
        </p:blipFill>
        <p:spPr bwMode="auto">
          <a:xfrm>
            <a:off x="2" y="0"/>
            <a:ext cx="10744199" cy="137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11074252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Spouse</a:t>
            </a:r>
            <a:endParaRPr lang="en-US" sz="13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299" y="2085543"/>
            <a:ext cx="12430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ives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, be subject to your own husbands.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3901812"/>
            <a:ext cx="108299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Likewise, husbands, live with your wives in an understanding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8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commonfund.org/wp-content/uploads/2015/11/img-enem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9"/>
          <a:stretch/>
        </p:blipFill>
        <p:spPr bwMode="auto">
          <a:xfrm>
            <a:off x="-9526" y="971548"/>
            <a:ext cx="24384001" cy="127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ommonfund.org/wp-content/uploads/2015/11/img-enem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06"/>
          <a:stretch/>
        </p:blipFill>
        <p:spPr bwMode="auto">
          <a:xfrm>
            <a:off x="9528" y="0"/>
            <a:ext cx="24384001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" y="11074252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Enemies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28" y="0"/>
            <a:ext cx="132492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aseline="30000" dirty="0" smtClean="0">
                <a:solidFill>
                  <a:schemeClr val="bg1"/>
                </a:solidFill>
              </a:rPr>
              <a:t>9</a:t>
            </a:r>
            <a:r>
              <a:rPr lang="en-US" baseline="30000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Do not repay evil for evil </a:t>
            </a:r>
            <a:r>
              <a:rPr lang="en-US" dirty="0" smtClean="0">
                <a:solidFill>
                  <a:schemeClr val="bg1"/>
                </a:solidFill>
              </a:rPr>
              <a:t>or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reviling </a:t>
            </a:r>
            <a:r>
              <a:rPr lang="en-US" dirty="0">
                <a:solidFill>
                  <a:schemeClr val="bg1"/>
                </a:solidFill>
              </a:rPr>
              <a:t>for reviling, </a:t>
            </a:r>
            <a:r>
              <a:rPr lang="en-US" dirty="0" smtClean="0">
                <a:solidFill>
                  <a:schemeClr val="bg1"/>
                </a:solidFill>
              </a:rPr>
              <a:t>but </a:t>
            </a:r>
            <a:r>
              <a:rPr lang="en-US" dirty="0">
                <a:solidFill>
                  <a:schemeClr val="bg1"/>
                </a:solidFill>
              </a:rPr>
              <a:t>on the </a:t>
            </a:r>
            <a:r>
              <a:rPr lang="en-US" dirty="0" smtClean="0">
                <a:solidFill>
                  <a:schemeClr val="bg1"/>
                </a:solidFill>
              </a:rPr>
              <a:t>contrary,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 bless</a:t>
            </a:r>
            <a:r>
              <a:rPr lang="en-US" dirty="0">
                <a:solidFill>
                  <a:schemeClr val="bg1"/>
                </a:solidFill>
              </a:rPr>
              <a:t>, for to this you were called, 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  that </a:t>
            </a:r>
            <a:r>
              <a:rPr lang="en-US" dirty="0">
                <a:solidFill>
                  <a:schemeClr val="bg1"/>
                </a:solidFill>
              </a:rPr>
              <a:t>you may obtain a blessing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aseline="30000" dirty="0">
                <a:solidFill>
                  <a:schemeClr val="bg1"/>
                </a:solidFill>
              </a:rPr>
              <a:t>17 </a:t>
            </a:r>
            <a:r>
              <a:rPr lang="en-US" dirty="0">
                <a:solidFill>
                  <a:schemeClr val="bg1"/>
                </a:solidFill>
              </a:rPr>
              <a:t>For it is better to suffer for doing </a:t>
            </a:r>
            <a:r>
              <a:rPr lang="en-US" dirty="0" smtClean="0">
                <a:solidFill>
                  <a:schemeClr val="bg1"/>
                </a:solidFill>
              </a:rPr>
              <a:t>good,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 if </a:t>
            </a:r>
            <a:r>
              <a:rPr lang="en-US" dirty="0">
                <a:solidFill>
                  <a:schemeClr val="bg1"/>
                </a:solidFill>
              </a:rPr>
              <a:t>that should be God's will, than for doing evil.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30200" y="324777"/>
            <a:ext cx="1134427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18 </a:t>
            </a:r>
            <a:r>
              <a:rPr lang="en-US" dirty="0">
                <a:solidFill>
                  <a:schemeClr val="bg1"/>
                </a:solidFill>
              </a:rPr>
              <a:t>For Christ also </a:t>
            </a:r>
            <a:r>
              <a:rPr lang="en-US" dirty="0" smtClean="0">
                <a:solidFill>
                  <a:schemeClr val="bg1"/>
                </a:solidFill>
              </a:rPr>
              <a:t>suffered</a:t>
            </a:r>
            <a:r>
              <a:rPr lang="en-US" dirty="0">
                <a:solidFill>
                  <a:schemeClr val="bg1"/>
                </a:solidFill>
              </a:rPr>
              <a:t> once for </a:t>
            </a:r>
            <a:r>
              <a:rPr lang="en-US" dirty="0" smtClean="0">
                <a:solidFill>
                  <a:schemeClr val="bg1"/>
                </a:solidFill>
              </a:rPr>
              <a:t>sins,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righteous for the unrighteous, 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that </a:t>
            </a:r>
            <a:r>
              <a:rPr lang="en-US" dirty="0">
                <a:solidFill>
                  <a:schemeClr val="bg1"/>
                </a:solidFill>
              </a:rPr>
              <a:t>he might bring us to God,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being </a:t>
            </a:r>
            <a:r>
              <a:rPr lang="en-US" dirty="0">
                <a:solidFill>
                  <a:schemeClr val="bg1"/>
                </a:solidFill>
              </a:rPr>
              <a:t>put to death in the </a:t>
            </a:r>
            <a:r>
              <a:rPr lang="en-US" dirty="0" smtClean="0">
                <a:solidFill>
                  <a:schemeClr val="bg1"/>
                </a:solidFill>
              </a:rPr>
              <a:t>flesh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but </a:t>
            </a:r>
            <a:r>
              <a:rPr lang="en-US" dirty="0">
                <a:solidFill>
                  <a:schemeClr val="bg1"/>
                </a:solidFill>
              </a:rPr>
              <a:t>made alive in the spirit</a:t>
            </a:r>
            <a:r>
              <a:rPr lang="en-US" dirty="0" smtClean="0">
                <a:solidFill>
                  <a:schemeClr val="bg1"/>
                </a:solidFill>
                <a:latin typeface="Helvetica Neue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3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alvarychapel.com/assets/Uploads/articles/knowGo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1"/>
          <a:stretch/>
        </p:blipFill>
        <p:spPr bwMode="auto">
          <a:xfrm>
            <a:off x="0" y="-7282"/>
            <a:ext cx="24374475" cy="70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524" y="385819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8283963"/>
            <a:ext cx="239458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Helvetica Neue"/>
              </a:rPr>
              <a:t>Live for the will of God</a:t>
            </a:r>
            <a:r>
              <a:rPr lang="en-US" sz="8000" dirty="0" smtClean="0">
                <a:solidFill>
                  <a:srgbClr val="FFC000"/>
                </a:solidFill>
                <a:latin typeface="Helvetica Neue"/>
              </a:rPr>
              <a:t/>
            </a:r>
            <a:br>
              <a:rPr lang="en-US" sz="8000" dirty="0" smtClean="0">
                <a:solidFill>
                  <a:srgbClr val="FFC000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Since Christ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suffered in the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flesh,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arm yourselves with the same way of thinking,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for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whoever has suffered in the flesh has ceased from sin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, </a:t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so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as to live for the rest of the time in the flesh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no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longer for human passions but </a:t>
            </a:r>
            <a:r>
              <a:rPr lang="en-US" b="1" i="1" dirty="0">
                <a:solidFill>
                  <a:schemeClr val="tx1"/>
                </a:solidFill>
                <a:latin typeface="Helvetica Neue"/>
              </a:rPr>
              <a:t>for the will of God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1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alvarychapel.com/assets/Uploads/articles/knowGo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1"/>
          <a:stretch/>
        </p:blipFill>
        <p:spPr bwMode="auto">
          <a:xfrm>
            <a:off x="0" y="-7282"/>
            <a:ext cx="24374475" cy="70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524" y="385819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8283963"/>
            <a:ext cx="239458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Helvetica Neue"/>
              </a:rPr>
              <a:t>Cease from sin</a:t>
            </a:r>
            <a:r>
              <a:rPr lang="en-US" sz="8000" dirty="0" smtClean="0">
                <a:solidFill>
                  <a:srgbClr val="FFC000"/>
                </a:solidFill>
                <a:latin typeface="Helvetica Neue"/>
              </a:rPr>
              <a:t/>
            </a:r>
            <a:br>
              <a:rPr lang="en-US" sz="8000" dirty="0" smtClean="0">
                <a:solidFill>
                  <a:srgbClr val="FFC000"/>
                </a:solidFill>
                <a:latin typeface="Helvetica Neue"/>
              </a:rPr>
            </a:br>
            <a:r>
              <a:rPr lang="en-US" i="1" dirty="0">
                <a:solidFill>
                  <a:schemeClr val="tx1"/>
                </a:solidFill>
                <a:latin typeface="Helvetica Neue"/>
              </a:rPr>
              <a:t>For the time that is past suffices for doing what the Gentiles want to do,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living in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sensuality, passions, drunkenness, orgies, drinking parties, and lawless idolatry.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With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respect to this they are surprised when you do not join them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in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the same flood of debauchery, and they malign you.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7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alvarychapel.com/assets/Uploads/articles/knowGo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1"/>
          <a:stretch/>
        </p:blipFill>
        <p:spPr bwMode="auto">
          <a:xfrm>
            <a:off x="0" y="-7282"/>
            <a:ext cx="24374475" cy="70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524" y="385819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8283963"/>
            <a:ext cx="239458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Helvetica Neue"/>
              </a:rPr>
              <a:t>Serve others</a:t>
            </a:r>
            <a:r>
              <a:rPr lang="en-US" sz="8000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sz="8000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>
                <a:solidFill>
                  <a:schemeClr val="tx1"/>
                </a:solidFill>
                <a:latin typeface="Helvetica Neue"/>
              </a:rPr>
              <a:t>The end of all things is at hand; therefore be self-controlled and sober-minded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for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the sake of your prayers.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Above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all, keep loving one another earnestly,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since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love covers a multitude of sins.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Show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hospitality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without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grumbling.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As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each has received a gift, use it to serve one another.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3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alvarychapel.com/assets/Uploads/articles/knowGod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1"/>
          <a:stretch/>
        </p:blipFill>
        <p:spPr bwMode="auto">
          <a:xfrm>
            <a:off x="0" y="-7282"/>
            <a:ext cx="24374475" cy="70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524" y="385819"/>
            <a:ext cx="24383999" cy="231653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endParaRPr lang="en-US" sz="138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550" y="8504559"/>
            <a:ext cx="2394585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Helvetica Neue"/>
              </a:rPr>
              <a:t>Glory in the sufferings of Christ</a:t>
            </a:r>
            <a:r>
              <a:rPr lang="en-US" sz="8000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sz="8000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Do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not be surprised at the fiery trial when it comes upon you to test you,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as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though something strange were happening to you.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But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rejoice insofar as you share Christ's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sufferings…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If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anyone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suffers 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i="1" dirty="0" smtClean="0">
                <a:solidFill>
                  <a:schemeClr val="tx1"/>
                </a:solidFill>
                <a:latin typeface="Helvetica Neue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as </a:t>
            </a:r>
            <a:r>
              <a:rPr lang="en-US" i="1" dirty="0">
                <a:solidFill>
                  <a:schemeClr val="tx1"/>
                </a:solidFill>
                <a:latin typeface="Helvetica Neue"/>
              </a:rPr>
              <a:t>a Christian, let him not be ashamed, but let him glorify God in that name</a:t>
            </a:r>
            <a:r>
              <a:rPr lang="en-US" i="1" dirty="0" smtClean="0">
                <a:solidFill>
                  <a:schemeClr val="tx1"/>
                </a:solidFill>
                <a:latin typeface="Helvetica Neue"/>
              </a:rPr>
              <a:t>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1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69819"/>
            <a:ext cx="24383999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us and for our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salvation 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came down from heaven;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became incarnate by the Holy Spirit and the virgin Mary,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was made human.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was crucified for us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under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Pontius Pilate;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suffered and was buried.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third day he rose again, according to the Scriptures.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ascended to heaven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is seated at the right hand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Father.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will come again with glory to judge the living and the dead. His kingdom will never end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7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isophoniainternational.com/wp-content/uploads/2015/10/1408077767460-dumpfm-FAUXreal-cs_thinkpink_brus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933" y="1061883"/>
            <a:ext cx="24452988" cy="9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913650"/>
            <a:ext cx="21409742" cy="432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</a:t>
            </a:r>
            <a:r>
              <a:rPr lang="en-US" sz="239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HUMBLE</a:t>
            </a:r>
            <a:endParaRPr lang="en-US" sz="239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8430" y="9859695"/>
            <a:ext cx="972174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latin typeface="Helvetica Neue"/>
              </a:rPr>
              <a:t>ELDERS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 Neue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Helvetica Neue"/>
              </a:rPr>
            </a:br>
            <a:r>
              <a:rPr lang="en-US" dirty="0" smtClean="0">
                <a:solidFill>
                  <a:schemeClr val="tx1"/>
                </a:solidFill>
                <a:latin typeface="Helvetica Neue"/>
              </a:rPr>
              <a:t>be shepherds to the </a:t>
            </a:r>
            <a:r>
              <a:rPr lang="en-US" dirty="0">
                <a:solidFill>
                  <a:schemeClr val="tx1"/>
                </a:solidFill>
                <a:latin typeface="Helvetica Neue"/>
              </a:rPr>
              <a:t>flock of God that is among </a:t>
            </a:r>
            <a:r>
              <a:rPr lang="en-US" dirty="0" smtClean="0">
                <a:solidFill>
                  <a:schemeClr val="tx1"/>
                </a:solidFill>
                <a:latin typeface="Helvetica Neue"/>
              </a:rPr>
              <a:t>you</a:t>
            </a:r>
            <a:br>
              <a:rPr lang="en-US" dirty="0" smtClean="0">
                <a:solidFill>
                  <a:schemeClr val="tx1"/>
                </a:solidFill>
                <a:latin typeface="Helvetica Neue"/>
              </a:rPr>
            </a:br>
            <a:r>
              <a:rPr lang="en-US" dirty="0" smtClean="0">
                <a:solidFill>
                  <a:schemeClr val="tx1"/>
                </a:solidFill>
                <a:latin typeface="Helvetica Neue"/>
              </a:rPr>
              <a:t>…being </a:t>
            </a:r>
            <a:r>
              <a:rPr lang="en-US" dirty="0">
                <a:solidFill>
                  <a:schemeClr val="tx1"/>
                </a:solidFill>
                <a:latin typeface="Helvetica Neue"/>
              </a:rPr>
              <a:t>examples to the flock. </a:t>
            </a:r>
            <a:endParaRPr lang="en-US" dirty="0" smtClean="0">
              <a:solidFill>
                <a:schemeClr val="tx1"/>
              </a:solidFill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0" y="9859695"/>
            <a:ext cx="99485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latin typeface="Helvetica Neue"/>
              </a:rPr>
              <a:t>“FLOCK”</a:t>
            </a:r>
          </a:p>
          <a:p>
            <a:r>
              <a:rPr lang="en-US" dirty="0" smtClean="0">
                <a:solidFill>
                  <a:schemeClr val="tx1"/>
                </a:solidFill>
                <a:latin typeface="Helvetica Neue"/>
              </a:rPr>
              <a:t>be </a:t>
            </a:r>
            <a:r>
              <a:rPr lang="en-US" dirty="0">
                <a:solidFill>
                  <a:schemeClr val="tx1"/>
                </a:solidFill>
                <a:latin typeface="Helvetica Neue"/>
              </a:rPr>
              <a:t>subject to the </a:t>
            </a:r>
            <a:r>
              <a:rPr lang="en-US" dirty="0" smtClean="0">
                <a:solidFill>
                  <a:schemeClr val="tx1"/>
                </a:solidFill>
                <a:latin typeface="Helvetica Neue"/>
              </a:rPr>
              <a:t>elders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ytimg.com/vi/yYtbRavln8o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 bwMode="auto">
          <a:xfrm>
            <a:off x="-1800161" y="0"/>
            <a:ext cx="2618416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7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isophoniainternational.com/wp-content/uploads/2015/10/1408077767460-dumpfm-FAUXreal-cs_thinkpink_brus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933" y="1061883"/>
            <a:ext cx="24452988" cy="9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913650"/>
            <a:ext cx="20459700" cy="432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</a:t>
            </a:r>
            <a:r>
              <a:rPr lang="en-US" sz="239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HOPEFUL</a:t>
            </a:r>
            <a:endParaRPr lang="en-US" sz="239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4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wherenewlifebegins.org/hp_wordpress/wp-content/uploads/2015/11/Alive-In-Christ-Faith-Stock-Photos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/>
          <a:stretch/>
        </p:blipFill>
        <p:spPr bwMode="auto">
          <a:xfrm>
            <a:off x="0" y="0"/>
            <a:ext cx="24421403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33220"/>
            <a:ext cx="8115300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b="1" baseline="300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6600" b="1" u="sng" dirty="0" smtClean="0">
                <a:solidFill>
                  <a:schemeClr val="bg1"/>
                </a:solidFill>
                <a:latin typeface="Helvetica Neue"/>
              </a:rPr>
              <a:t>A PROVIDED Faith</a:t>
            </a:r>
            <a:r>
              <a:rPr lang="en-US" sz="6600" b="1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6600" b="1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His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divine power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has </a:t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b="1" dirty="0" smtClean="0">
                <a:solidFill>
                  <a:schemeClr val="bg1"/>
                </a:solidFill>
                <a:latin typeface="Helvetica Neue"/>
              </a:rPr>
              <a:t>granted </a:t>
            </a:r>
            <a:r>
              <a:rPr lang="en-US" sz="4800" b="1" dirty="0">
                <a:solidFill>
                  <a:schemeClr val="bg1"/>
                </a:solidFill>
                <a:latin typeface="Helvetica Neue"/>
              </a:rPr>
              <a:t>to us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all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things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that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pertain to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life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and godliness,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through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 knowledge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of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him who called us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to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 his own glory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and excellence.</a:t>
            </a:r>
            <a:endParaRPr kumimoji="0" lang="en-US" sz="4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" y="11074252"/>
            <a:ext cx="24383999" cy="19458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the knowledge of God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675" y="633219"/>
            <a:ext cx="15554325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b="1" baseline="300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6600" b="1" u="sng" dirty="0" smtClean="0">
                <a:solidFill>
                  <a:schemeClr val="bg1"/>
                </a:solidFill>
                <a:latin typeface="Helvetica Neue"/>
              </a:rPr>
              <a:t>A GROWING Faith</a:t>
            </a:r>
            <a:br>
              <a:rPr lang="en-US" sz="6600" b="1" u="sng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Make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every effort to supplement your faith with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virtue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,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and virtue with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knowledge… self-control… steadfastness… godliness… brotherly affection… love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.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For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if these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qualities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are yours and are </a:t>
            </a:r>
            <a:r>
              <a:rPr lang="en-US" sz="4800" b="1" dirty="0">
                <a:solidFill>
                  <a:schemeClr val="bg1"/>
                </a:solidFill>
                <a:latin typeface="Helvetica Neue"/>
              </a:rPr>
              <a:t>increasing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,</a:t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                                  they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keep you from being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</a:t>
            </a:r>
          </a:p>
          <a:p>
            <a:r>
              <a:rPr lang="en-US" sz="4800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                           ineffective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or unfruitful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                         in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 knowledge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                            of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our Lord Jesus Christ. </a:t>
            </a:r>
            <a:endParaRPr kumimoji="0" lang="en-US" sz="48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133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indchristianresources.com/wp-content/uploads/2015/10/BibleStud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8" b="11800"/>
          <a:stretch/>
        </p:blipFill>
        <p:spPr bwMode="auto">
          <a:xfrm>
            <a:off x="0" y="-28575"/>
            <a:ext cx="24384000" cy="138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" y="11074252"/>
            <a:ext cx="24383999" cy="19458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Word of God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15849" y="246654"/>
            <a:ext cx="10944225" cy="10443885"/>
          </a:xfrm>
          <a:prstGeom prst="rect">
            <a:avLst/>
          </a:prstGeom>
          <a:solidFill>
            <a:schemeClr val="tx1">
              <a:alpha val="51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Neue"/>
              </a:rPr>
              <a:t>And we have the prophetic word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more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fully confirmed,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to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which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b="1" dirty="0" smtClean="0">
                <a:solidFill>
                  <a:schemeClr val="bg1"/>
                </a:solidFill>
                <a:latin typeface="Helvetica Neue"/>
              </a:rPr>
              <a:t>you </a:t>
            </a:r>
            <a:r>
              <a:rPr lang="en-US" sz="4800" b="1" dirty="0">
                <a:solidFill>
                  <a:schemeClr val="bg1"/>
                </a:solidFill>
                <a:latin typeface="Helvetica Neue"/>
              </a:rPr>
              <a:t>will do well to pay attention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as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to a lamp shining in a dark place, until the day dawns and the morning star rises in your hearts,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knowing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this first of all,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that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no prophecy of Scripture comes from someone's own interpretation.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For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no prophecy was ever produced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by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 will of man,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but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men spoke from God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as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they were carried along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by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 Holy Spirit.</a:t>
            </a:r>
            <a:endParaRPr kumimoji="0" lang="en-US" sz="48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53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aos.iacpublishinglabs.com/question/aq/1400px-788px/double-rainbow-mean_19d95793c1a86e55.jpg?domain=cx.aos.as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8" y="0"/>
            <a:ext cx="24399488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" y="11074252"/>
            <a:ext cx="24383999" cy="19458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Promise of God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8" y="370332"/>
            <a:ext cx="24012525" cy="2595582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bg1"/>
                </a:solidFill>
                <a:latin typeface="Helvetica Neue"/>
              </a:rPr>
              <a:t>The Lord’s protection </a:t>
            </a:r>
            <a:r>
              <a:rPr lang="en-US" sz="6600" b="1" dirty="0">
                <a:solidFill>
                  <a:schemeClr val="bg1"/>
                </a:solidFill>
                <a:latin typeface="Helvetica Neue"/>
              </a:rPr>
              <a:t>and punishment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baseline="30000" dirty="0" smtClean="0">
                <a:solidFill>
                  <a:schemeClr val="bg1"/>
                </a:solidFill>
                <a:latin typeface="Helvetica Neue"/>
              </a:rPr>
              <a:t>2:9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The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Lord knows how to rescue the godly from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trials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,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and to keep the unrighteous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under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punishment until the day of judgment</a:t>
            </a:r>
            <a:endParaRPr kumimoji="0" lang="en-US" sz="48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815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aos.iacpublishinglabs.com/question/aq/1400px-788px/double-rainbow-mean_19d95793c1a86e55.jpg?domain=cx.aos.as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8" y="0"/>
            <a:ext cx="24399488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" y="11074252"/>
            <a:ext cx="24383999" cy="19458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Promise of God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335732"/>
            <a:ext cx="24012525" cy="3334246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bg1"/>
                </a:solidFill>
                <a:latin typeface="Helvetica Neue"/>
              </a:rPr>
              <a:t>The Lord’s patience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baseline="30000" dirty="0">
                <a:solidFill>
                  <a:schemeClr val="bg1"/>
                </a:solidFill>
                <a:latin typeface="Helvetica Neue"/>
              </a:rPr>
              <a:t>3</a:t>
            </a:r>
            <a:r>
              <a:rPr lang="en-US" sz="4800" baseline="30000" dirty="0" smtClean="0">
                <a:solidFill>
                  <a:schemeClr val="bg1"/>
                </a:solidFill>
                <a:latin typeface="Helvetica Neue"/>
              </a:rPr>
              <a:t>:9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The Lord is not slow to fulfill his promise as some count slowness,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but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is patient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toward you, not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wishing that any should perish,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but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that all should reach repentance.</a:t>
            </a:r>
            <a:endParaRPr kumimoji="0" lang="en-US" sz="48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900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aos.iacpublishinglabs.com/question/aq/1400px-788px/double-rainbow-mean_19d95793c1a86e55.jpg?domain=cx.aos.as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8" y="0"/>
            <a:ext cx="24399488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" y="11074252"/>
            <a:ext cx="24383999" cy="19458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Promise of God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314325"/>
            <a:ext cx="24012525" cy="4811574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bg1"/>
                </a:solidFill>
                <a:latin typeface="Helvetica Neue"/>
              </a:rPr>
              <a:t>The Lord’s coming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baseline="30000" dirty="0" smtClean="0">
                <a:solidFill>
                  <a:schemeClr val="bg1"/>
                </a:solidFill>
                <a:latin typeface="Helvetica Neue"/>
              </a:rPr>
              <a:t>3:11-13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Since all these things are thus to be dissolved,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what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sort of people ought you to be in lives of holiness and godliness,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waiting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for and hastening the coming of the day of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God…</a:t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ccording </a:t>
            </a:r>
            <a:r>
              <a:rPr lang="en-US" sz="4800" dirty="0">
                <a:solidFill>
                  <a:schemeClr val="bg1"/>
                </a:solidFill>
                <a:latin typeface="Helvetica Neue"/>
              </a:rPr>
              <a:t>to his promise we are waiting for new heavens and a new </a:t>
            </a: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earth</a:t>
            </a:r>
            <a:br>
              <a:rPr lang="en-US" sz="4800" dirty="0" smtClean="0">
                <a:solidFill>
                  <a:schemeClr val="bg1"/>
                </a:solidFill>
                <a:latin typeface="Helvetica Neue"/>
              </a:rPr>
            </a:br>
            <a:r>
              <a:rPr lang="en-US" sz="4800" dirty="0" smtClean="0">
                <a:solidFill>
                  <a:schemeClr val="bg1"/>
                </a:solidFill>
                <a:latin typeface="Helvetica Neue"/>
              </a:rPr>
              <a:t>          in which righteousness dwells.</a:t>
            </a:r>
            <a:endParaRPr kumimoji="0" lang="en-US" sz="48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elvetica Neue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453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68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1323619"/>
            <a:ext cx="243839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believe in the Holy Spirit, the Lord, the giver of life.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proceeds from the Father and the Son,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with the Father and the Son is worshiped and glorified.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spoke through the prophets.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6554458"/>
            <a:ext cx="2438399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believe in one holy </a:t>
            </a:r>
            <a:r>
              <a:rPr lang="en-US" sz="60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catholic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60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apostolic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church,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in one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baptism for the forgiveness of sins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661639"/>
            <a:ext cx="24383999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look forward to the resurrection of the dead </a:t>
            </a:r>
            <a:endParaRPr lang="en-US" sz="6000" dirty="0" smtClean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to life in the world to come.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Amen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79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1504201"/>
            <a:ext cx="24383999" cy="163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9600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begins with the Triune God</a:t>
            </a:r>
            <a:endParaRPr lang="en-US" sz="96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4045750"/>
            <a:ext cx="2438399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…according 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to the foreknowledge of God the </a:t>
            </a:r>
            <a:r>
              <a:rPr lang="en-US" sz="6000" b="1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Father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sanctification of the </a:t>
            </a:r>
            <a:r>
              <a:rPr lang="en-US" sz="6000" b="1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Spirit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obedience to </a:t>
            </a:r>
            <a:r>
              <a:rPr lang="en-US" sz="6000" b="1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Jesus Christ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54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for sprinkling with his blood</a:t>
            </a:r>
          </a:p>
        </p:txBody>
      </p:sp>
    </p:spTree>
    <p:extLst>
      <p:ext uri="{BB962C8B-B14F-4D97-AF65-F5344CB8AC3E}">
        <p14:creationId xmlns:p14="http://schemas.microsoft.com/office/powerpoint/2010/main" val="303558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isophoniainternational.com/wp-content/uploads/2015/10/1408077767460-dumpfm-FAUXreal-cs_thinkpink_brus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6592"/>
            <a:ext cx="24452988" cy="9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84322" y="2235224"/>
            <a:ext cx="18435484" cy="394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</a:t>
            </a:r>
            <a:r>
              <a:rPr lang="en-US" sz="239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HAPPY</a:t>
            </a:r>
            <a:endParaRPr lang="en-US" sz="239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4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0837" y="4330215"/>
            <a:ext cx="24383999" cy="194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1500" b="1" dirty="0" smtClean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</a:t>
            </a:r>
            <a:r>
              <a:rPr lang="en-US" sz="11500" dirty="0" smtClean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rejoice…</a:t>
            </a:r>
            <a:endParaRPr lang="en-US" sz="11500" dirty="0">
              <a:solidFill>
                <a:srgbClr val="FFC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362534"/>
            <a:ext cx="2438399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In this you rejoice, though now for a little while, if necessary,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have been grieved by various trials,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that the tested genuineness of your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faith—</a:t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be found to result in praise and glory and honor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6600" b="1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revelation of Jesus Christ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1675" y="345246"/>
            <a:ext cx="2416232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caused us to be born again to a living hope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through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resurrection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Jesus Christ from the dead,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 inheritance that is imperishable, undefiled, </a:t>
            </a:r>
            <a:b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unfading, kept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in heaven for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you.</a:t>
            </a:r>
            <a:endParaRPr lang="en-US" sz="4800" i="1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0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4244880"/>
            <a:ext cx="24383999" cy="231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b="1" dirty="0" smtClean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</a:t>
            </a:r>
            <a:r>
              <a:rPr lang="en-US" sz="13800" dirty="0" smtClean="0">
                <a:solidFill>
                  <a:srgbClr val="FFC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inexpressible</a:t>
            </a:r>
            <a:endParaRPr lang="en-US" sz="13800" dirty="0">
              <a:solidFill>
                <a:srgbClr val="FFC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560129"/>
            <a:ext cx="24383999" cy="424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Though you have not seen him, you love him.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Though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 do not now see him, you believe in him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rejoice with joy that is inexpressible and filled with glory,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obtaining </a:t>
            </a:r>
            <a:r>
              <a:rPr lang="en-US" sz="6000" b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outcome of your faith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, the salvation of your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souls.</a:t>
            </a:r>
            <a:endParaRPr lang="en-US" sz="6000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675" y="345246"/>
            <a:ext cx="2416232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caused us to be born again to a living hope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through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the resurrection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Jesus Christ from the dead,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 inheritance that is imperishable, undefiled, </a:t>
            </a:r>
            <a:b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and unfading, kept </a:t>
            </a:r>
            <a:r>
              <a:rPr lang="en-US" sz="4800" i="1" dirty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in heaven for </a:t>
            </a:r>
            <a:r>
              <a:rPr lang="en-US" sz="4800" i="1" dirty="0" smtClean="0">
                <a:solidFill>
                  <a:schemeClr val="tx1"/>
                </a:solidFill>
                <a:latin typeface="Helvetica Neue"/>
                <a:ea typeface="Calibri" panose="020F0502020204030204" pitchFamily="34" charset="0"/>
                <a:cs typeface="Times New Roman" panose="02020603050405020304" pitchFamily="18" charset="0"/>
              </a:rPr>
              <a:t>you.</a:t>
            </a:r>
            <a:endParaRPr lang="en-US" sz="4800" i="1" dirty="0">
              <a:solidFill>
                <a:schemeClr val="tx1"/>
              </a:solidFill>
              <a:latin typeface="Helvetica Ne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9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faithsf.com/wp-content/uploads/2014/02/IntoWhichAngelsLongToL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97"/>
            <a:ext cx="24384001" cy="137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3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sarmy.org.au/Global/SArmy/Resources/powerpoints/salvo/hog/16x9/HO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isophoniainternational.com/wp-content/uploads/2015/10/1408077767460-dumpfm-FAUXreal-cs_thinkpink_brus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933" y="1061883"/>
            <a:ext cx="24452988" cy="9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4258" y="2913650"/>
            <a:ext cx="18435484" cy="394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3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</a:t>
            </a:r>
            <a:r>
              <a:rPr lang="en-US" sz="239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</a:t>
            </a:r>
            <a:endParaRPr lang="en-US" sz="239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0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14806</TotalTime>
  <Words>334</Words>
  <Application>Microsoft Office PowerPoint</Application>
  <PresentationFormat>Custom</PresentationFormat>
  <Paragraphs>64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Helvetica Light</vt:lpstr>
      <vt:lpstr>Helvetica Neue</vt:lpstr>
      <vt:lpstr>Times New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Eckrote</dc:creator>
  <cp:lastModifiedBy>John Eckrote</cp:lastModifiedBy>
  <cp:revision>430</cp:revision>
  <dcterms:modified xsi:type="dcterms:W3CDTF">2016-10-27T20:17:32Z</dcterms:modified>
</cp:coreProperties>
</file>