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327" r:id="rId4"/>
    <p:sldId id="315" r:id="rId5"/>
    <p:sldId id="340" r:id="rId6"/>
    <p:sldId id="341" r:id="rId7"/>
    <p:sldId id="328" r:id="rId8"/>
    <p:sldId id="309" r:id="rId9"/>
    <p:sldId id="329" r:id="rId10"/>
    <p:sldId id="318" r:id="rId11"/>
    <p:sldId id="347" r:id="rId12"/>
    <p:sldId id="330" r:id="rId13"/>
    <p:sldId id="348" r:id="rId14"/>
    <p:sldId id="345" r:id="rId15"/>
    <p:sldId id="346" r:id="rId16"/>
    <p:sldId id="349" r:id="rId17"/>
    <p:sldId id="32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81C"/>
    <a:srgbClr val="C8A764"/>
    <a:srgbClr val="D2C49E"/>
    <a:srgbClr val="B7A265"/>
    <a:srgbClr val="C8B484"/>
    <a:srgbClr val="1A1519"/>
    <a:srgbClr val="BABABA"/>
    <a:srgbClr val="FFFFFF"/>
    <a:srgbClr val="BF2025"/>
    <a:srgbClr val="1E0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75117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6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2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4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23813"/>
            <a:ext cx="2438400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ree.wallpaperbackgrounds.com/artistic/love/189759-14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2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14574" y="6858000"/>
            <a:ext cx="1705927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600" dirty="0" smtClean="0">
                <a:solidFill>
                  <a:srgbClr val="10181C"/>
                </a:solidFill>
                <a:latin typeface="Century Gothic" panose="020B0502020202020204" pitchFamily="34" charset="0"/>
              </a:rPr>
              <a:t>Jesus came.</a:t>
            </a:r>
            <a:endParaRPr lang="en-US" sz="16600" dirty="0">
              <a:solidFill>
                <a:srgbClr val="10181C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6600" dirty="0" smtClean="0">
                <a:solidFill>
                  <a:srgbClr val="10181C"/>
                </a:solidFill>
                <a:latin typeface="Century Gothic" panose="020B0502020202020204" pitchFamily="34" charset="0"/>
              </a:rPr>
              <a:t>                 God SEEKS the lost</a:t>
            </a:r>
            <a:endParaRPr lang="en-US" sz="6600" dirty="0">
              <a:solidFill>
                <a:srgbClr val="1018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8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0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503742" y="7285703"/>
            <a:ext cx="6725264" cy="2949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42" name="Picture 2" descr="http://www.calvaryofwilmington.org/wp-content/uploads/2015/05/luke-19-10_desktop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"/>
            <a:ext cx="24384000" cy="1371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7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14574" y="6858000"/>
            <a:ext cx="1705927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600" dirty="0" smtClean="0">
                <a:solidFill>
                  <a:srgbClr val="10181C"/>
                </a:solidFill>
                <a:latin typeface="Century Gothic" panose="020B0502020202020204" pitchFamily="34" charset="0"/>
              </a:rPr>
              <a:t>Jesus loved.</a:t>
            </a:r>
            <a:endParaRPr lang="en-US" sz="16600" dirty="0">
              <a:solidFill>
                <a:srgbClr val="10181C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6600" dirty="0" smtClean="0">
                <a:solidFill>
                  <a:srgbClr val="10181C"/>
                </a:solidFill>
                <a:latin typeface="Century Gothic" panose="020B0502020202020204" pitchFamily="34" charset="0"/>
              </a:rPr>
              <a:t>             God SERVES the lost</a:t>
            </a:r>
            <a:endParaRPr lang="en-US" sz="6600" dirty="0">
              <a:solidFill>
                <a:srgbClr val="10181C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71541"/>
            <a:ext cx="176022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saw the crowds, he had compassion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them, because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harassed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helpless, like sheep without a shepherd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- Mt. 9:36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3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2949" y="5257800"/>
            <a:ext cx="1705927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600" dirty="0" smtClean="0">
                <a:solidFill>
                  <a:srgbClr val="10181C"/>
                </a:solidFill>
                <a:latin typeface="Century Gothic" panose="020B0502020202020204" pitchFamily="34" charset="0"/>
              </a:rPr>
              <a:t>Jesus died </a:t>
            </a:r>
            <a:br>
              <a:rPr lang="en-US" sz="16600" dirty="0" smtClean="0">
                <a:solidFill>
                  <a:srgbClr val="10181C"/>
                </a:solidFill>
                <a:latin typeface="Century Gothic" panose="020B0502020202020204" pitchFamily="34" charset="0"/>
              </a:rPr>
            </a:br>
            <a:r>
              <a:rPr lang="en-US" sz="16600" dirty="0" smtClean="0">
                <a:solidFill>
                  <a:srgbClr val="10181C"/>
                </a:solidFill>
                <a:latin typeface="Century Gothic" panose="020B0502020202020204" pitchFamily="34" charset="0"/>
              </a:rPr>
              <a:t>and rose again.</a:t>
            </a:r>
            <a:endParaRPr lang="en-US" sz="16600" dirty="0">
              <a:solidFill>
                <a:srgbClr val="10181C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6600" dirty="0" smtClean="0">
                <a:solidFill>
                  <a:srgbClr val="10181C"/>
                </a:solidFill>
                <a:latin typeface="Century Gothic" panose="020B0502020202020204" pitchFamily="34" charset="0"/>
              </a:rPr>
              <a:t>                 God SAVES the lost</a:t>
            </a:r>
            <a:endParaRPr lang="en-US" sz="6600" dirty="0">
              <a:solidFill>
                <a:srgbClr val="1018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6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5250" y="0"/>
            <a:ext cx="244792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Sinners are called to repent and be born again</a:t>
            </a:r>
            <a:endParaRPr lang="en-US" sz="8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86899" y="1801969"/>
            <a:ext cx="14544676" cy="1191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en-US" sz="48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</a:t>
            </a:r>
            <a:r>
              <a:rPr lang="en-US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4:17</a:t>
            </a:r>
            <a:r>
              <a:rPr lang="en-US" sz="48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Repent</a:t>
            </a:r>
            <a:r>
              <a:rPr lang="en-US" sz="48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for the kingdom of heaven is at hand</a:t>
            </a: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l">
              <a:lnSpc>
                <a:spcPct val="115000"/>
              </a:lnSpc>
            </a:pPr>
            <a:endParaRPr lang="en-US" sz="40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</a:pPr>
            <a:r>
              <a:rPr lang="en-US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1:15</a:t>
            </a:r>
            <a:br>
              <a:rPr lang="en-US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</a:t>
            </a:r>
            <a:r>
              <a:rPr lang="en-US" sz="48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time is fulfilled, and the kingdom of God </a:t>
            </a:r>
            <a:endParaRPr lang="en-US" sz="48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0" algn="l">
              <a:lnSpc>
                <a:spcPct val="115000"/>
              </a:lnSpc>
            </a:pP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is </a:t>
            </a:r>
            <a:r>
              <a:rPr lang="en-US" sz="48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at hand</a:t>
            </a: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; </a:t>
            </a:r>
            <a:r>
              <a:rPr lang="en-US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repent</a:t>
            </a: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48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believe in the gospel</a:t>
            </a: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  <a:p>
            <a:pPr lvl="0" algn="l">
              <a:lnSpc>
                <a:spcPct val="115000"/>
              </a:lnSpc>
            </a:pPr>
            <a:endParaRPr lang="en-US" sz="40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</a:pPr>
            <a:r>
              <a:rPr lang="en-US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5:32</a:t>
            </a:r>
            <a:r>
              <a:rPr lang="en-US" sz="48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48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not come to call the righteous </a:t>
            </a: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</a:t>
            </a:r>
            <a:r>
              <a:rPr lang="en-US" sz="48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sinners to </a:t>
            </a:r>
            <a:r>
              <a:rPr lang="en-US" sz="48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repentance</a:t>
            </a: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 algn="l">
              <a:lnSpc>
                <a:spcPct val="115000"/>
              </a:lnSpc>
            </a:pP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</a:t>
            </a:r>
            <a:r>
              <a:rPr lang="en-US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3:3</a:t>
            </a: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Unless </a:t>
            </a:r>
            <a:r>
              <a:rPr lang="en-US" sz="48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one is </a:t>
            </a:r>
            <a:r>
              <a:rPr lang="en-US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born again</a:t>
            </a:r>
            <a:r>
              <a:rPr lang="en-US" sz="48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 he cannot see </a:t>
            </a: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</a:t>
            </a:r>
            <a:r>
              <a:rPr lang="en-US" sz="4800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kingdom of God.</a:t>
            </a:r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44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0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15024" y="601303"/>
            <a:ext cx="757237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3900" dirty="0" smtClean="0">
                <a:solidFill>
                  <a:srgbClr val="10181C"/>
                </a:solidFill>
                <a:latin typeface="Century Gothic" panose="020B0502020202020204" pitchFamily="34" charset="0"/>
              </a:rPr>
              <a:t>Go.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2012" y="4972868"/>
            <a:ext cx="9544051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3900" dirty="0" smtClean="0">
                <a:solidFill>
                  <a:srgbClr val="10181C"/>
                </a:solidFill>
                <a:latin typeface="Century Gothic" panose="020B0502020202020204" pitchFamily="34" charset="0"/>
              </a:rPr>
              <a:t>Serve.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3300" y="9344434"/>
            <a:ext cx="1231582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3900" dirty="0" smtClean="0">
                <a:solidFill>
                  <a:srgbClr val="10181C"/>
                </a:solidFill>
                <a:latin typeface="Century Gothic" panose="020B0502020202020204" pitchFamily="34" charset="0"/>
              </a:rPr>
              <a:t>Baptize.</a:t>
            </a:r>
          </a:p>
        </p:txBody>
      </p:sp>
    </p:spTree>
    <p:extLst>
      <p:ext uri="{BB962C8B-B14F-4D97-AF65-F5344CB8AC3E}">
        <p14:creationId xmlns:p14="http://schemas.microsoft.com/office/powerpoint/2010/main" val="359860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5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lrc.com/assets/Uploads/SilenceKLR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9" b="6227"/>
          <a:stretch/>
        </p:blipFill>
        <p:spPr bwMode="auto">
          <a:xfrm>
            <a:off x="0" y="0"/>
            <a:ext cx="24384000" cy="1374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5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28725" y="294877"/>
            <a:ext cx="17716500" cy="2226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Audience:</a:t>
            </a:r>
            <a:r>
              <a:rPr lang="en-US" sz="138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 </a:t>
            </a:r>
            <a:r>
              <a:rPr lang="en-US" sz="96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Jews</a:t>
            </a:r>
            <a:endParaRPr kumimoji="0" lang="en-US" sz="13800" b="0" i="0" u="none" strike="noStrike" cap="none" spc="0" normalizeH="0" baseline="0" dirty="0">
              <a:ln>
                <a:noFill/>
              </a:ln>
              <a:solidFill>
                <a:srgbClr val="E2DCCC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pic>
        <p:nvPicPr>
          <p:cNvPr id="2052" name="Picture 4" descr="http://www.mosaicneo.com/wp-content/uploads/2013/01/imag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9286875"/>
            <a:ext cx="20688300" cy="4686301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28724" y="2441929"/>
            <a:ext cx="22145625" cy="2226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Lineage:</a:t>
            </a:r>
            <a:r>
              <a:rPr lang="en-US" sz="138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 </a:t>
            </a:r>
            <a:r>
              <a:rPr lang="en-US" sz="96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Jesus is in the line of Abraham</a:t>
            </a: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rgbClr val="E2DCCC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8723" y="4745123"/>
            <a:ext cx="22145625" cy="37343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Focus:</a:t>
            </a:r>
            <a:r>
              <a:rPr lang="en-US" sz="138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 </a:t>
            </a:r>
            <a:r>
              <a:rPr lang="en-US" sz="96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Jesus is the fulfillment of the O.T.</a:t>
            </a:r>
          </a:p>
          <a:p>
            <a:pPr algn="l"/>
            <a:r>
              <a:rPr lang="en-US" sz="54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				</a:t>
            </a:r>
            <a:r>
              <a:rPr lang="en-US" sz="44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Do </a:t>
            </a:r>
            <a:r>
              <a:rPr lang="en-US" sz="4400" dirty="0">
                <a:solidFill>
                  <a:srgbClr val="E2DCCC"/>
                </a:solidFill>
                <a:latin typeface="Century Gothic" panose="020B0502020202020204" pitchFamily="34" charset="0"/>
              </a:rPr>
              <a:t>not think that I have come to abolish the Law or the Prophets; </a:t>
            </a:r>
            <a:r>
              <a:rPr lang="en-US" sz="44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/>
            </a:r>
            <a:br>
              <a:rPr lang="en-US" sz="44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</a:br>
            <a:r>
              <a:rPr lang="en-US" sz="44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				I </a:t>
            </a:r>
            <a:r>
              <a:rPr lang="en-US" sz="4400" dirty="0">
                <a:solidFill>
                  <a:srgbClr val="E2DCCC"/>
                </a:solidFill>
                <a:latin typeface="Century Gothic" panose="020B0502020202020204" pitchFamily="34" charset="0"/>
              </a:rPr>
              <a:t>have not come to abolish them but to fulfill them. </a:t>
            </a:r>
            <a:r>
              <a:rPr lang="en-US" sz="44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 - Mt. 5:17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E2DCCC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811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ighlandchurch.org/wp-content/uploads/gospel-of-mark-slid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49"/>
          <a:stretch/>
        </p:blipFill>
        <p:spPr bwMode="auto">
          <a:xfrm>
            <a:off x="0" y="4604147"/>
            <a:ext cx="24384000" cy="911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highlandchurch.org/wp-content/uploads/gospel-of-mark-slid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39"/>
          <a:stretch/>
        </p:blipFill>
        <p:spPr bwMode="auto">
          <a:xfrm>
            <a:off x="0" y="-200025"/>
            <a:ext cx="24384000" cy="822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8725" y="294877"/>
            <a:ext cx="17716500" cy="2226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Audience:</a:t>
            </a:r>
            <a:r>
              <a:rPr lang="en-US" sz="13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9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Romans (Gentiles)</a:t>
            </a:r>
            <a:endParaRPr kumimoji="0" lang="en-US" sz="13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8724" y="2441929"/>
            <a:ext cx="22145625" cy="2226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Lineage:</a:t>
            </a:r>
            <a:r>
              <a:rPr lang="en-US" sz="13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9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None - - “son of Mary” (6:3)</a:t>
            </a: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8724" y="4753970"/>
            <a:ext cx="22945727" cy="2226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Focus:</a:t>
            </a:r>
            <a:r>
              <a:rPr lang="en-US" sz="13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9600" dirty="0">
                <a:solidFill>
                  <a:schemeClr val="bg1"/>
                </a:solidFill>
                <a:latin typeface="Century Gothic" panose="020B0502020202020204" pitchFamily="34" charset="0"/>
              </a:rPr>
              <a:t>Jesus’s actions </a:t>
            </a:r>
            <a:r>
              <a:rPr lang="en-US" sz="9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 serving others</a:t>
            </a:r>
            <a:endParaRPr lang="en-US" sz="9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1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declarationchurch.net/resources/56/graphics/lukeslides_0001_Blu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30207" r="117" b="24202"/>
          <a:stretch/>
        </p:blipFill>
        <p:spPr bwMode="auto">
          <a:xfrm>
            <a:off x="0" y="10144124"/>
            <a:ext cx="24384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28725" y="294877"/>
            <a:ext cx="17716500" cy="2226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Audience:</a:t>
            </a:r>
            <a:r>
              <a:rPr lang="en-US" sz="138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 </a:t>
            </a:r>
            <a:r>
              <a:rPr lang="en-US" sz="96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Greeks</a:t>
            </a:r>
            <a:endParaRPr kumimoji="0" lang="en-US" sz="13800" b="0" i="0" u="none" strike="noStrike" cap="none" spc="0" normalizeH="0" baseline="0" dirty="0">
              <a:ln>
                <a:noFill/>
              </a:ln>
              <a:solidFill>
                <a:srgbClr val="E2DCCC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8724" y="2441929"/>
            <a:ext cx="22145625" cy="2226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Lineage:</a:t>
            </a:r>
            <a:r>
              <a:rPr lang="en-US" sz="138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 </a:t>
            </a:r>
            <a:r>
              <a:rPr lang="en-US" sz="96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…son of Adam, son of God</a:t>
            </a: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rgbClr val="E2DCCC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8723" y="4760512"/>
            <a:ext cx="22145625" cy="3703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Focus:</a:t>
            </a:r>
            <a:r>
              <a:rPr lang="en-US" sz="138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 </a:t>
            </a:r>
            <a:r>
              <a:rPr lang="en-US" sz="96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Jesus is the God-man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>
                <a:solidFill>
                  <a:srgbClr val="E2DCCC"/>
                </a:solidFill>
                <a:latin typeface="Century Gothic" panose="020B0502020202020204" pitchFamily="34" charset="0"/>
              </a:rPr>
              <a:t> </a:t>
            </a:r>
            <a:r>
              <a:rPr lang="en-US" sz="96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                            </a:t>
            </a:r>
            <a:r>
              <a:rPr lang="en-US" sz="9600" dirty="0" smtClean="0">
                <a:solidFill>
                  <a:srgbClr val="E2DCCC"/>
                </a:solidFill>
                <a:latin typeface="Century Gothic" panose="020B0502020202020204" pitchFamily="34" charset="0"/>
              </a:rPr>
              <a:t>who came to save </a:t>
            </a:r>
          </a:p>
        </p:txBody>
      </p:sp>
    </p:spTree>
    <p:extLst>
      <p:ext uri="{BB962C8B-B14F-4D97-AF65-F5344CB8AC3E}">
        <p14:creationId xmlns:p14="http://schemas.microsoft.com/office/powerpoint/2010/main" val="21480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84206" y="2211648"/>
            <a:ext cx="1118207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7200" dirty="0" smtClean="0">
                <a:solidFill>
                  <a:srgbClr val="000000"/>
                </a:solidFill>
              </a:rPr>
              <a:t>I do not need the</a:t>
            </a:r>
            <a:endParaRPr lang="en-US" sz="7200" dirty="0">
              <a:solidFill>
                <a:srgbClr val="000000"/>
              </a:solidFill>
            </a:endParaRPr>
          </a:p>
        </p:txBody>
      </p:sp>
      <p:pic>
        <p:nvPicPr>
          <p:cNvPr id="5122" name="Picture 2" descr="http://media1.razorplanet.com/share/511411-4538/resources/1410882569_thumb__663618_webic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19858" r="429" b="45642"/>
          <a:stretch/>
        </p:blipFill>
        <p:spPr bwMode="auto">
          <a:xfrm>
            <a:off x="0" y="9115425"/>
            <a:ext cx="24383999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edia1.razorplanet.com/share/511411-4538/resources/1410882569_thumb__663618_webic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8"/>
          <a:stretch/>
        </p:blipFill>
        <p:spPr bwMode="auto">
          <a:xfrm>
            <a:off x="0" y="0"/>
            <a:ext cx="24384000" cy="911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28723" y="4243"/>
            <a:ext cx="21659850" cy="2226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 smtClean="0">
                <a:solidFill>
                  <a:srgbClr val="E2DC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Audience:</a:t>
            </a:r>
            <a:r>
              <a:rPr lang="en-US" sz="13800" dirty="0" smtClean="0">
                <a:solidFill>
                  <a:srgbClr val="E2DC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9600" dirty="0" smtClean="0">
                <a:solidFill>
                  <a:srgbClr val="E2DC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Christians (Jews &amp; Gentiles)</a:t>
            </a:r>
            <a:endParaRPr kumimoji="0" lang="en-US" sz="13800" b="0" i="0" u="none" strike="noStrike" cap="none" spc="0" normalizeH="0" baseline="0" dirty="0">
              <a:ln>
                <a:noFill/>
              </a:ln>
              <a:solidFill>
                <a:srgbClr val="E2DCCC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8723" y="1843768"/>
            <a:ext cx="22145625" cy="3703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 smtClean="0">
                <a:solidFill>
                  <a:srgbClr val="E2DC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Lineage:</a:t>
            </a:r>
            <a:r>
              <a:rPr lang="en-US" sz="13800" dirty="0" smtClean="0">
                <a:solidFill>
                  <a:srgbClr val="E2DC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9600" dirty="0" smtClean="0">
                <a:solidFill>
                  <a:srgbClr val="E2DC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Jesus wa</a:t>
            </a:r>
            <a:r>
              <a:rPr lang="en-US" sz="9600" dirty="0" smtClean="0">
                <a:solidFill>
                  <a:srgbClr val="E2DC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 with God </a:t>
            </a:r>
            <a:br>
              <a:rPr lang="en-US" sz="9600" dirty="0" smtClean="0">
                <a:solidFill>
                  <a:srgbClr val="E2DC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9600" dirty="0" smtClean="0">
                <a:solidFill>
                  <a:srgbClr val="E2DC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                              in the beginning</a:t>
            </a: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rgbClr val="E2DCCC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8723" y="5160621"/>
            <a:ext cx="22831427" cy="29033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000" dirty="0" smtClean="0">
                <a:solidFill>
                  <a:srgbClr val="E2DC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Focus:</a:t>
            </a:r>
            <a:r>
              <a:rPr lang="en-US" sz="13800" dirty="0" smtClean="0">
                <a:solidFill>
                  <a:srgbClr val="E2DC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9600" dirty="0" smtClean="0">
                <a:solidFill>
                  <a:srgbClr val="E2DC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God shows His love through Jesus</a:t>
            </a:r>
          </a:p>
          <a:p>
            <a:pPr algn="l"/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E2DCCC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121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38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happyhands.org/wp-content/uploads/2015/07/grac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jillknouseyoga.com/wp-content/uploads/2013/07/compassion-w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21" y="0"/>
            <a:ext cx="24529121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698728" y="328271"/>
            <a:ext cx="11914233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He is like a refiner’s fire </a:t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>and like fullers’ soap</a:t>
            </a:r>
          </a:p>
          <a:p>
            <a:r>
              <a:rPr kumimoji="0" lang="en-US" sz="60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	</a:t>
            </a:r>
            <a:r>
              <a:rPr kumimoji="0" lang="en-US" sz="600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						</a:t>
            </a:r>
            <a:r>
              <a:rPr kumimoji="0" lang="en-US" sz="440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- Malachi 3:2</a:t>
            </a:r>
            <a:endParaRPr kumimoji="0" lang="en-US" sz="40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pic>
        <p:nvPicPr>
          <p:cNvPr id="8194" name="Picture 2" descr="https://www.strath.ac.uk/media/1newwebsite/imagesbysize/1600x600/Knowledge_1600x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" r="25025" b="34220"/>
          <a:stretch/>
        </p:blipFill>
        <p:spPr bwMode="auto">
          <a:xfrm>
            <a:off x="0" y="1285875"/>
            <a:ext cx="24384000" cy="765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strath.ac.uk/media/1newwebsite/imagesbysize/1600x600/Knowledge_1600x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69" r="59004" b="10505"/>
          <a:stretch/>
        </p:blipFill>
        <p:spPr bwMode="auto">
          <a:xfrm>
            <a:off x="485775" y="7188218"/>
            <a:ext cx="13515975" cy="175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25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10126</TotalTime>
  <Words>149</Words>
  <Application>Microsoft Office PowerPoint</Application>
  <PresentationFormat>Custom</PresentationFormat>
  <Paragraphs>36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Helvetica Light</vt:lpstr>
      <vt:lpstr>Helvetica Neue</vt:lpstr>
      <vt:lpstr>Times New Roman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Eckrote</dc:creator>
  <cp:lastModifiedBy>John Eckrote</cp:lastModifiedBy>
  <cp:revision>226</cp:revision>
  <dcterms:modified xsi:type="dcterms:W3CDTF">2016-07-31T11:36:37Z</dcterms:modified>
</cp:coreProperties>
</file>