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82" r:id="rId4"/>
    <p:sldId id="268" r:id="rId5"/>
    <p:sldId id="294" r:id="rId6"/>
    <p:sldId id="295" r:id="rId7"/>
    <p:sldId id="296" r:id="rId8"/>
    <p:sldId id="297" r:id="rId9"/>
    <p:sldId id="298" r:id="rId10"/>
    <p:sldId id="299" r:id="rId11"/>
    <p:sldId id="291" r:id="rId12"/>
    <p:sldId id="300" r:id="rId13"/>
    <p:sldId id="301" r:id="rId14"/>
    <p:sldId id="302" r:id="rId15"/>
    <p:sldId id="303" r:id="rId16"/>
    <p:sldId id="304" r:id="rId17"/>
    <p:sldId id="305" r:id="rId18"/>
    <p:sldId id="281" r:id="rId19"/>
    <p:sldId id="293" r:id="rId2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1914"/>
    <a:srgbClr val="CFBBB6"/>
    <a:srgbClr val="2C2C2C"/>
    <a:srgbClr val="E1CFB9"/>
    <a:srgbClr val="140004"/>
    <a:srgbClr val="3C0C0A"/>
    <a:srgbClr val="F1BDA4"/>
    <a:srgbClr val="5E4D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-78" y="-13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75117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69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7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2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7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2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7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1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6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5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757E-A52D-4C80-B5A3-8F54F644495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BC4B-F6D0-4BF1-B360-B9DEECFD06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5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0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AFE4757E-A52D-4C80-B5A3-8F54F6444956}" type="datetimeFigureOut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1828800" hangingPunct="1"/>
              <a:t>5/15/2016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800" hangingPunct="1"/>
            <a:fld id="{644ABC4B-F6D0-4BF1-B360-B9DEECFD0609}" type="slidenum">
              <a:rPr lang="en-US" kern="1200" smtClean="0">
                <a:solidFill>
                  <a:prstClr val="black">
                    <a:tint val="75000"/>
                  </a:prstClr>
                </a:solidFill>
              </a:rPr>
              <a:pPr defTabSz="1828800" hangingPunct="1"/>
              <a:t>‹#›</a:t>
            </a:fld>
            <a:endParaRPr lang="en-US" kern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-23813"/>
            <a:ext cx="24384000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94000"/>
            <a:ext cx="24384000" cy="1130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8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ROMANS 10:11-13</a:t>
            </a:r>
          </a:p>
          <a:p>
            <a:endParaRPr lang="en-US" sz="24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the Scripture says, </a:t>
            </a:r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“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Everyone who believes </a:t>
            </a:r>
            <a:endParaRPr lang="en-US" sz="8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him will not be put to shame.” </a:t>
            </a:r>
            <a:endParaRPr lang="en-US" sz="8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there is no distinction between Jew and Greek; for the same Lord is Lord of all, </a:t>
            </a:r>
            <a:endParaRPr lang="en-US" sz="8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bestowing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his riches on all who call on him. </a:t>
            </a:r>
            <a:endParaRPr lang="en-US" sz="8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“everyone who calls on the name of the Lord </a:t>
            </a:r>
            <a:endParaRPr lang="en-US" sz="8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8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will </a:t>
            </a:r>
            <a:r>
              <a:rPr lang="en-US" sz="8800" dirty="0">
                <a:solidFill>
                  <a:schemeClr val="tx1"/>
                </a:solidFill>
                <a:latin typeface="Calibri" panose="020F0502020204030204" pitchFamily="34" charset="0"/>
              </a:rPr>
              <a:t>be saved.”</a:t>
            </a:r>
            <a:endParaRPr lang="en-US" sz="8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1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54154" y="602788"/>
            <a:ext cx="1312984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He </a:t>
            </a:r>
            <a:r>
              <a:rPr lang="en-US" sz="9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SENDS you</a:t>
            </a:r>
            <a:endParaRPr lang="en-US" sz="9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66895" y="2182708"/>
            <a:ext cx="1149613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Proclaim this among the nations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Joel 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3:9</a:t>
            </a:r>
            <a:endParaRPr lang="en-US" sz="3600" b="1" i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REJOICE</a:t>
            </a:r>
            <a:endParaRPr lang="en-US" sz="115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90031" y="8037451"/>
            <a:ext cx="13129846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6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To place of overflowing evil</a:t>
            </a:r>
            <a:endParaRPr lang="en-US" sz="6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26615" y="9151951"/>
            <a:ext cx="12936416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Put in the sickle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, for </a:t>
            </a:r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the harvest is ripe.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Go in, 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tread, for </a:t>
            </a:r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the winepress is full.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The vats overflow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, for </a:t>
            </a:r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their evil is great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.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Joel 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3:13</a:t>
            </a:r>
            <a:endParaRPr lang="en-US" sz="3600" b="1" i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4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54154" y="602788"/>
            <a:ext cx="1312984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He SENDS you</a:t>
            </a:r>
            <a:endParaRPr lang="en-US" sz="9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66895" y="2182708"/>
            <a:ext cx="1149613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Proclaim this among the nations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Joel 3:9</a:t>
            </a:r>
            <a:endParaRPr lang="en-US" sz="3600" b="1" i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REJOICE</a:t>
            </a:r>
            <a:endParaRPr lang="en-US" sz="115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90031" y="5022708"/>
            <a:ext cx="13129846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6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Proclaiming the </a:t>
            </a:r>
            <a:br>
              <a:rPr lang="en-US" sz="6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</a:br>
            <a:r>
              <a:rPr lang="en-US" sz="6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coming judgement</a:t>
            </a:r>
            <a:endParaRPr lang="en-US" sz="6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76185" y="7411577"/>
            <a:ext cx="11986846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Multitudes, multitudes,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   in the </a:t>
            </a:r>
            <a:r>
              <a:rPr lang="en-US" sz="60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valley of decision</a:t>
            </a:r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!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For the day of the Lord is near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    in the </a:t>
            </a:r>
            <a:r>
              <a:rPr lang="en-US" sz="60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valley of decision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.</a:t>
            </a:r>
          </a:p>
          <a:p>
            <a:r>
              <a:rPr lang="en-US" sz="4800" b="1" dirty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Joel </a:t>
            </a:r>
            <a:r>
              <a:rPr lang="en-US" sz="3600" b="1" i="1" dirty="0" smtClean="0">
                <a:solidFill>
                  <a:srgbClr val="000000"/>
                </a:solidFill>
                <a:latin typeface="Century Schoolbook" panose="02040604050505020304" pitchFamily="18" charset="0"/>
              </a:rPr>
              <a:t>3:14</a:t>
            </a:r>
            <a:endParaRPr lang="en-US" sz="3600" b="1" i="1" dirty="0">
              <a:solidFill>
                <a:srgbClr val="0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5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369" y="501583"/>
            <a:ext cx="23563386" cy="120904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 Chronicles 20:12, 18, 22, 24</a:t>
            </a:r>
            <a:endParaRPr lang="en-US" sz="4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11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O our God, will you not execute judgment on them?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For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we are powerless against this great horde that is coming against us.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We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do not know what to do, but our eyes are on you</a:t>
            </a:r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.”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-------------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 Then Jehoshaphat bowed his head with his face to the ground,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and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all Judah and the inhabitants of Jerusalem fell down before the Lord, worshiping the Lord</a:t>
            </a:r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-------------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And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when they began to sing and praise, the Lord set an ambush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against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the men of Ammon, Moab, and Mount </a:t>
            </a:r>
            <a:r>
              <a:rPr lang="en-US" sz="4800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Seir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who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had come against Judah, so that they were routed</a:t>
            </a:r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-------------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When Judah came to the watchtower of the wilderness,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they 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looked toward the horde, and behold, </a:t>
            </a:r>
            <a:endParaRPr lang="en-US" sz="48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there</a:t>
            </a:r>
            <a:r>
              <a:rPr lang="en-US" sz="4800" dirty="0">
                <a:solidFill>
                  <a:schemeClr val="tx1"/>
                </a:solidFill>
                <a:latin typeface="Bookman Old Style" panose="02050604050505020204" pitchFamily="18" charset="0"/>
              </a:rPr>
              <a:t> were dead bodies lying on the ground; none had escaped.</a:t>
            </a:r>
            <a:endParaRPr lang="en-US" sz="48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49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54154" y="1974389"/>
            <a:ext cx="1312984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REFUGE in Christ</a:t>
            </a:r>
            <a:endParaRPr lang="en-US" sz="9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REST</a:t>
            </a:r>
            <a:endParaRPr lang="en-US" sz="115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22369" y="3554309"/>
            <a:ext cx="1219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Lord roars from Zion,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utters his voice from Jerusalem,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the heavens and the earth quake.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But the Lord is a refuge to his people,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 stronghold to the people of Israel</a:t>
            </a:r>
            <a:r>
              <a:rPr lang="en-US" sz="40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.</a:t>
            </a:r>
          </a:p>
          <a:p>
            <a:r>
              <a:rPr lang="en-US" sz="32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Joel 3:16</a:t>
            </a:r>
            <a:endParaRPr lang="en-US" sz="3200" b="1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9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369" y="448774"/>
            <a:ext cx="23563386" cy="128291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4800" dirty="0" smtClean="0">
                <a:latin typeface="Calibri" panose="020F0502020204030204" pitchFamily="34" charset="0"/>
              </a:rPr>
              <a:t>Revelation 7:9-10, 14b-17</a:t>
            </a:r>
            <a:endParaRPr lang="en-US" sz="4800" dirty="0" smtClean="0">
              <a:latin typeface="Calibri" panose="020F0502020204030204" pitchFamily="34" charset="0"/>
            </a:endParaRPr>
          </a:p>
          <a:p>
            <a:endParaRPr lang="en-US" sz="1100" dirty="0" smtClean="0">
              <a:latin typeface="Calibri" panose="020F0502020204030204" pitchFamily="34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After </a:t>
            </a:r>
            <a:r>
              <a:rPr lang="en-US" sz="4800" dirty="0">
                <a:latin typeface="Bookman Old Style" panose="02050604050505020204" pitchFamily="18" charset="0"/>
              </a:rPr>
              <a:t>this I looked, and behold, a great multitude that no one could number, from every nation, from all tribes and peoples and languages, </a:t>
            </a:r>
            <a:endParaRPr lang="en-US" sz="4800" dirty="0" smtClean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standing </a:t>
            </a:r>
            <a:r>
              <a:rPr lang="en-US" sz="4800" dirty="0">
                <a:latin typeface="Bookman Old Style" panose="02050604050505020204" pitchFamily="18" charset="0"/>
              </a:rPr>
              <a:t>before the throne and before the Lamb, clothed in white robes, </a:t>
            </a:r>
            <a:endParaRPr lang="en-US" sz="4800" dirty="0" smtClean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with </a:t>
            </a:r>
            <a:r>
              <a:rPr lang="en-US" sz="4800" dirty="0">
                <a:latin typeface="Bookman Old Style" panose="02050604050505020204" pitchFamily="18" charset="0"/>
              </a:rPr>
              <a:t>palm branches in their hands, </a:t>
            </a:r>
            <a:r>
              <a:rPr lang="en-US" sz="4800" dirty="0" smtClean="0">
                <a:latin typeface="Bookman Old Style" panose="02050604050505020204" pitchFamily="18" charset="0"/>
              </a:rPr>
              <a:t>and </a:t>
            </a:r>
            <a:r>
              <a:rPr lang="en-US" sz="4800" dirty="0">
                <a:latin typeface="Bookman Old Style" panose="02050604050505020204" pitchFamily="18" charset="0"/>
              </a:rPr>
              <a:t>crying out with a loud voice, “Salvation belongs to our God who sits on the throne, and to the Lamb!” </a:t>
            </a:r>
            <a:endParaRPr lang="en-US" sz="4800" dirty="0" smtClean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---------------</a:t>
            </a:r>
            <a:endParaRPr lang="en-US" sz="4800" dirty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“</a:t>
            </a:r>
            <a:r>
              <a:rPr lang="en-US" sz="4800" dirty="0">
                <a:latin typeface="Bookman Old Style" panose="02050604050505020204" pitchFamily="18" charset="0"/>
              </a:rPr>
              <a:t>These are the ones coming out of the great tribulation. They have </a:t>
            </a:r>
            <a:endParaRPr lang="en-US" sz="4800" dirty="0" smtClean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washed </a:t>
            </a:r>
            <a:r>
              <a:rPr lang="en-US" sz="4800" dirty="0">
                <a:latin typeface="Bookman Old Style" panose="02050604050505020204" pitchFamily="18" charset="0"/>
              </a:rPr>
              <a:t>their robes and made them white in the blood of the Lamb.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“</a:t>
            </a:r>
            <a:r>
              <a:rPr lang="en-US" sz="4800" dirty="0">
                <a:latin typeface="Bookman Old Style" panose="02050604050505020204" pitchFamily="18" charset="0"/>
              </a:rPr>
              <a:t>Therefore they are before the throne of </a:t>
            </a:r>
            <a:r>
              <a:rPr lang="en-US" sz="4800" dirty="0" smtClean="0">
                <a:latin typeface="Bookman Old Style" panose="02050604050505020204" pitchFamily="18" charset="0"/>
              </a:rPr>
              <a:t>God, 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and </a:t>
            </a:r>
            <a:r>
              <a:rPr lang="en-US" sz="4800" dirty="0">
                <a:latin typeface="Bookman Old Style" panose="02050604050505020204" pitchFamily="18" charset="0"/>
              </a:rPr>
              <a:t>serve him day and night in his temple</a:t>
            </a:r>
            <a:r>
              <a:rPr lang="en-US" sz="4800" dirty="0" smtClean="0">
                <a:latin typeface="Bookman Old Style" panose="02050604050505020204" pitchFamily="18" charset="0"/>
              </a:rPr>
              <a:t>; and </a:t>
            </a:r>
            <a:r>
              <a:rPr lang="en-US" sz="4800" dirty="0">
                <a:latin typeface="Bookman Old Style" panose="02050604050505020204" pitchFamily="18" charset="0"/>
              </a:rPr>
              <a:t>he who sits on the throne </a:t>
            </a:r>
            <a:endParaRPr lang="en-US" sz="4800" dirty="0" smtClean="0">
              <a:latin typeface="Bookman Old Style" panose="02050604050505020204" pitchFamily="18" charset="0"/>
            </a:endParaRPr>
          </a:p>
          <a:p>
            <a:r>
              <a:rPr lang="en-US" sz="4800" dirty="0" smtClean="0">
                <a:latin typeface="Bookman Old Style" panose="02050604050505020204" pitchFamily="18" charset="0"/>
              </a:rPr>
              <a:t>will </a:t>
            </a:r>
            <a:r>
              <a:rPr lang="en-US" sz="4800" dirty="0">
                <a:latin typeface="Bookman Old Style" panose="02050604050505020204" pitchFamily="18" charset="0"/>
              </a:rPr>
              <a:t>shelter them with his presence.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They </a:t>
            </a:r>
            <a:r>
              <a:rPr lang="en-US" sz="4800" dirty="0">
                <a:latin typeface="Bookman Old Style" panose="02050604050505020204" pitchFamily="18" charset="0"/>
              </a:rPr>
              <a:t>shall hunger no more, neither thirst anymore</a:t>
            </a:r>
            <a:r>
              <a:rPr lang="en-US" sz="4800" dirty="0" smtClean="0">
                <a:latin typeface="Bookman Old Style" panose="02050604050505020204" pitchFamily="18" charset="0"/>
              </a:rPr>
              <a:t>; 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the </a:t>
            </a:r>
            <a:r>
              <a:rPr lang="en-US" sz="4800" dirty="0">
                <a:latin typeface="Bookman Old Style" panose="02050604050505020204" pitchFamily="18" charset="0"/>
              </a:rPr>
              <a:t>sun shall not strike them</a:t>
            </a:r>
            <a:r>
              <a:rPr lang="en-US" sz="4800" dirty="0" smtClean="0">
                <a:latin typeface="Bookman Old Style" panose="02050604050505020204" pitchFamily="18" charset="0"/>
              </a:rPr>
              <a:t>, </a:t>
            </a:r>
            <a:r>
              <a:rPr lang="en-US" sz="4800" dirty="0">
                <a:latin typeface="Bookman Old Style" panose="02050604050505020204" pitchFamily="18" charset="0"/>
              </a:rPr>
              <a:t>nor any scorching </a:t>
            </a:r>
            <a:r>
              <a:rPr lang="en-US" sz="4800" dirty="0" smtClean="0">
                <a:latin typeface="Bookman Old Style" panose="02050604050505020204" pitchFamily="18" charset="0"/>
              </a:rPr>
              <a:t>heat. 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For </a:t>
            </a:r>
            <a:r>
              <a:rPr lang="en-US" sz="4800" dirty="0">
                <a:latin typeface="Bookman Old Style" panose="02050604050505020204" pitchFamily="18" charset="0"/>
              </a:rPr>
              <a:t>the Lamb in the midst of the throne will be their shepherd</a:t>
            </a:r>
            <a:r>
              <a:rPr lang="en-US" sz="4800" dirty="0" smtClean="0">
                <a:latin typeface="Bookman Old Style" panose="02050604050505020204" pitchFamily="18" charset="0"/>
              </a:rPr>
              <a:t>, </a:t>
            </a:r>
          </a:p>
          <a:p>
            <a:r>
              <a:rPr lang="en-US" sz="4800" dirty="0" smtClean="0">
                <a:latin typeface="Bookman Old Style" panose="02050604050505020204" pitchFamily="18" charset="0"/>
              </a:rPr>
              <a:t>and </a:t>
            </a:r>
            <a:r>
              <a:rPr lang="en-US" sz="4800" dirty="0">
                <a:latin typeface="Bookman Old Style" panose="02050604050505020204" pitchFamily="18" charset="0"/>
              </a:rPr>
              <a:t>he will guide them to springs of living water,</a:t>
            </a:r>
          </a:p>
          <a:p>
            <a:r>
              <a:rPr lang="en-US" sz="4800" dirty="0">
                <a:latin typeface="Bookman Old Style" panose="02050604050505020204" pitchFamily="18" charset="0"/>
              </a:rPr>
              <a:t>and God will wipe away every tear from their eyes.”</a:t>
            </a:r>
          </a:p>
        </p:txBody>
      </p:sp>
    </p:spTree>
    <p:extLst>
      <p:ext uri="{BB962C8B-B14F-4D97-AF65-F5344CB8AC3E}">
        <p14:creationId xmlns:p14="http://schemas.microsoft.com/office/powerpoint/2010/main" val="257904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54154" y="1974389"/>
            <a:ext cx="13129846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rgbClr val="971817"/>
                </a:solidFill>
                <a:latin typeface="Century Schoolbook" panose="02040604050505020304" pitchFamily="18" charset="0"/>
              </a:rPr>
              <a:t>REIGN of Christ</a:t>
            </a:r>
            <a:endParaRPr lang="en-US" sz="9600" b="1" dirty="0">
              <a:solidFill>
                <a:srgbClr val="971817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REST</a:t>
            </a:r>
            <a:endParaRPr lang="en-US" sz="11500" u="sng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22369" y="3554309"/>
            <a:ext cx="1219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“And in that day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mountains shall drip sweet wine,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the hills shall flow with milk,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and all the streambeds of Judah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shall flow with water;</a:t>
            </a:r>
          </a:p>
          <a:p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and a fountain shall come forth from the house of the Lord </a:t>
            </a:r>
            <a:endParaRPr lang="en-US" sz="40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0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and </a:t>
            </a:r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water the Valley of </a:t>
            </a:r>
            <a:r>
              <a:rPr lang="en-US" sz="4000" b="1" dirty="0" err="1">
                <a:solidFill>
                  <a:schemeClr val="bg1"/>
                </a:solidFill>
                <a:latin typeface="Century Schoolbook" panose="02040604050505020304" pitchFamily="18" charset="0"/>
              </a:rPr>
              <a:t>Shittim</a:t>
            </a:r>
            <a:r>
              <a:rPr lang="en-US" sz="4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.</a:t>
            </a:r>
            <a:endParaRPr lang="en-US" sz="40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32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Joel 3:18</a:t>
            </a:r>
            <a:endParaRPr lang="en-US" sz="3200" b="1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9" name="Shape 309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310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3813"/>
            <a:ext cx="24384000" cy="137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81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traight Connector 115"/>
          <p:cNvCxnSpPr/>
          <p:nvPr/>
        </p:nvCxnSpPr>
        <p:spPr>
          <a:xfrm>
            <a:off x="21379394" y="4790803"/>
            <a:ext cx="0" cy="2738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29194" y="4771816"/>
            <a:ext cx="23954704" cy="7650052"/>
          </a:xfrm>
          <a:prstGeom prst="rect">
            <a:avLst/>
          </a:prstGeom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black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 rot="16200000">
            <a:off x="9918221" y="8298549"/>
            <a:ext cx="1491174" cy="64989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614206" y="4769338"/>
            <a:ext cx="0" cy="76500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97304" y="4769338"/>
            <a:ext cx="0" cy="76500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07460" y="4747738"/>
            <a:ext cx="0" cy="76500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00208" y="4769338"/>
            <a:ext cx="0" cy="76500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17955429">
            <a:off x="13104604" y="3385611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722</a:t>
            </a:r>
          </a:p>
        </p:txBody>
      </p:sp>
      <p:sp>
        <p:nvSpPr>
          <p:cNvPr id="27" name="TextBox 26"/>
          <p:cNvSpPr txBox="1"/>
          <p:nvPr/>
        </p:nvSpPr>
        <p:spPr>
          <a:xfrm rot="17955429">
            <a:off x="17375942" y="3468577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586</a:t>
            </a:r>
          </a:p>
        </p:txBody>
      </p:sp>
      <p:sp>
        <p:nvSpPr>
          <p:cNvPr id="28" name="TextBox 27"/>
          <p:cNvSpPr txBox="1"/>
          <p:nvPr/>
        </p:nvSpPr>
        <p:spPr>
          <a:xfrm rot="17955429">
            <a:off x="19790512" y="3399671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539</a:t>
            </a:r>
          </a:p>
        </p:txBody>
      </p:sp>
      <p:sp>
        <p:nvSpPr>
          <p:cNvPr id="29" name="TextBox 28"/>
          <p:cNvSpPr txBox="1"/>
          <p:nvPr/>
        </p:nvSpPr>
        <p:spPr>
          <a:xfrm rot="17955429">
            <a:off x="23018816" y="3399671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400</a:t>
            </a:r>
          </a:p>
        </p:txBody>
      </p:sp>
      <p:sp>
        <p:nvSpPr>
          <p:cNvPr id="30" name="TextBox 29"/>
          <p:cNvSpPr txBox="1"/>
          <p:nvPr/>
        </p:nvSpPr>
        <p:spPr>
          <a:xfrm rot="17955429">
            <a:off x="781264" y="3441659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1445</a:t>
            </a:r>
          </a:p>
        </p:txBody>
      </p:sp>
      <p:sp>
        <p:nvSpPr>
          <p:cNvPr id="31" name="TextBox 30"/>
          <p:cNvSpPr txBox="1"/>
          <p:nvPr/>
        </p:nvSpPr>
        <p:spPr>
          <a:xfrm rot="17955429">
            <a:off x="3870434" y="3441659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1405</a:t>
            </a:r>
          </a:p>
        </p:txBody>
      </p:sp>
      <p:sp>
        <p:nvSpPr>
          <p:cNvPr id="32" name="TextBox 31"/>
          <p:cNvSpPr txBox="1"/>
          <p:nvPr/>
        </p:nvSpPr>
        <p:spPr>
          <a:xfrm rot="17955429">
            <a:off x="4764144" y="3420055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1400</a:t>
            </a:r>
          </a:p>
        </p:txBody>
      </p:sp>
      <p:sp>
        <p:nvSpPr>
          <p:cNvPr id="33" name="TextBox 32"/>
          <p:cNvSpPr txBox="1"/>
          <p:nvPr/>
        </p:nvSpPr>
        <p:spPr>
          <a:xfrm rot="17955429">
            <a:off x="6821568" y="3468575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1050</a:t>
            </a:r>
          </a:p>
        </p:txBody>
      </p:sp>
      <p:sp>
        <p:nvSpPr>
          <p:cNvPr id="34" name="TextBox 33"/>
          <p:cNvSpPr txBox="1"/>
          <p:nvPr/>
        </p:nvSpPr>
        <p:spPr>
          <a:xfrm rot="17955429">
            <a:off x="9678522" y="3372755"/>
            <a:ext cx="188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930</a:t>
            </a:r>
          </a:p>
        </p:txBody>
      </p:sp>
      <p:sp>
        <p:nvSpPr>
          <p:cNvPr id="35" name="TextBox 34"/>
          <p:cNvSpPr txBox="1"/>
          <p:nvPr/>
        </p:nvSpPr>
        <p:spPr>
          <a:xfrm rot="17955429">
            <a:off x="-499390" y="3219617"/>
            <a:ext cx="2438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>
                <a:solidFill>
                  <a:prstClr val="white"/>
                </a:solidFill>
              </a:rPr>
              <a:t>4000+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3826950" y="4769340"/>
            <a:ext cx="4225824" cy="3245008"/>
          </a:xfrm>
          <a:prstGeom prst="rect">
            <a:avLst/>
          </a:prstGeom>
          <a:pattFill prst="pct50">
            <a:fgClr>
              <a:schemeClr val="tx1">
                <a:lumMod val="85000"/>
                <a:lumOff val="1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white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3833370" y="4776871"/>
            <a:ext cx="0" cy="38466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0315967" y="4790938"/>
            <a:ext cx="21106" cy="6450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1258865" y="6411106"/>
            <a:ext cx="1510454" cy="457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5318919" y="9383257"/>
            <a:ext cx="2" cy="191945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077542" y="4823333"/>
            <a:ext cx="2439848" cy="7574458"/>
          </a:xfrm>
          <a:prstGeom prst="rect">
            <a:avLst/>
          </a:prstGeom>
          <a:pattFill prst="pct5">
            <a:fgClr>
              <a:schemeClr val="tx1">
                <a:lumMod val="85000"/>
                <a:lumOff val="1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white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0576660" y="4773496"/>
            <a:ext cx="0" cy="76500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6147566" y="8615961"/>
            <a:ext cx="0" cy="28909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068085" y="4769338"/>
            <a:ext cx="50927" cy="76284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257472" y="9026616"/>
            <a:ext cx="0" cy="223844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988747" y="7877909"/>
            <a:ext cx="7106157" cy="14911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712" y="12806961"/>
            <a:ext cx="23954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000" b="1" kern="1200" dirty="0">
                <a:solidFill>
                  <a:prstClr val="white"/>
                </a:solidFill>
              </a:rPr>
              <a:t>      Egypt                                                                                                          Assyria                      Babylon     Persia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933350" y="8624284"/>
            <a:ext cx="724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white"/>
                </a:solidFill>
              </a:rPr>
              <a:t>Southern Kingdom (2 Tribes): Judah</a:t>
            </a:r>
          </a:p>
        </p:txBody>
      </p:sp>
      <p:cxnSp>
        <p:nvCxnSpPr>
          <p:cNvPr id="54" name="Straight Connector 53"/>
          <p:cNvCxnSpPr>
            <a:stCxn id="15" idx="0"/>
            <a:endCxn id="45" idx="1"/>
          </p:cNvCxnSpPr>
          <p:nvPr/>
        </p:nvCxnSpPr>
        <p:spPr>
          <a:xfrm flipV="1">
            <a:off x="10338862" y="8610563"/>
            <a:ext cx="7738680" cy="12930"/>
          </a:xfrm>
          <a:prstGeom prst="line">
            <a:avLst/>
          </a:prstGeom>
          <a:ln w="25400"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723873" y="10441414"/>
            <a:ext cx="2889358" cy="386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320743" y="4812535"/>
            <a:ext cx="19806" cy="555528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6464700" y="8500562"/>
            <a:ext cx="16220" cy="373451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8803912" y="4702160"/>
            <a:ext cx="37088" cy="719791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533218" y="11900076"/>
            <a:ext cx="1057481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1979838" y="4761018"/>
            <a:ext cx="0" cy="765005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21979838" y="8680762"/>
            <a:ext cx="1200896" cy="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20889640" y="7494692"/>
            <a:ext cx="535088" cy="345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7453595" y="8547884"/>
            <a:ext cx="138740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23180732" y="4769338"/>
            <a:ext cx="0" cy="765005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6968128" y="8612780"/>
            <a:ext cx="16220" cy="373451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V="1">
            <a:off x="6494020" y="8524161"/>
            <a:ext cx="490328" cy="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16200000">
            <a:off x="-699649" y="7579594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Genesis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15989" y="5282770"/>
            <a:ext cx="2691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Exodus</a:t>
            </a:r>
          </a:p>
        </p:txBody>
      </p:sp>
      <p:sp>
        <p:nvSpPr>
          <p:cNvPr id="61" name="TextBox 60"/>
          <p:cNvSpPr txBox="1"/>
          <p:nvPr/>
        </p:nvSpPr>
        <p:spPr>
          <a:xfrm rot="16200000">
            <a:off x="611085" y="8299316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Leviticus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2048109" y="7293008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Numbers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636375" y="10921279"/>
            <a:ext cx="2977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Deuteronomy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3572643" y="7872132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Joshua</a:t>
            </a:r>
          </a:p>
        </p:txBody>
      </p:sp>
      <p:sp>
        <p:nvSpPr>
          <p:cNvPr id="68" name="TextBox 67"/>
          <p:cNvSpPr txBox="1"/>
          <p:nvPr/>
        </p:nvSpPr>
        <p:spPr>
          <a:xfrm rot="16200000">
            <a:off x="5270611" y="9557040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Ruth</a:t>
            </a:r>
          </a:p>
        </p:txBody>
      </p:sp>
      <p:sp>
        <p:nvSpPr>
          <p:cNvPr id="70" name="TextBox 69"/>
          <p:cNvSpPr txBox="1"/>
          <p:nvPr/>
        </p:nvSpPr>
        <p:spPr>
          <a:xfrm rot="16200000">
            <a:off x="4906101" y="6511022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Judges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6715967" y="9906846"/>
            <a:ext cx="285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1 &amp; 2 Samuel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1000731" y="11189095"/>
            <a:ext cx="285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1 &amp; 2 Kings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023017" y="11819681"/>
            <a:ext cx="4630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1 &amp; 2 Chronicles</a:t>
            </a: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0383683" y="7958820"/>
            <a:ext cx="136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Ezra</a:t>
            </a:r>
          </a:p>
        </p:txBody>
      </p:sp>
      <p:sp>
        <p:nvSpPr>
          <p:cNvPr id="76" name="TextBox 75"/>
          <p:cNvSpPr txBox="1"/>
          <p:nvPr/>
        </p:nvSpPr>
        <p:spPr>
          <a:xfrm rot="16200000">
            <a:off x="21337309" y="7071552"/>
            <a:ext cx="2400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Nehemiah</a:t>
            </a:r>
          </a:p>
        </p:txBody>
      </p:sp>
      <p:sp>
        <p:nvSpPr>
          <p:cNvPr id="77" name="TextBox 76"/>
          <p:cNvSpPr txBox="1"/>
          <p:nvPr/>
        </p:nvSpPr>
        <p:spPr>
          <a:xfrm rot="16200000">
            <a:off x="19938359" y="5557292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Esther</a:t>
            </a:r>
          </a:p>
        </p:txBody>
      </p:sp>
      <p:sp>
        <p:nvSpPr>
          <p:cNvPr id="78" name="TextBox 77"/>
          <p:cNvSpPr txBox="1"/>
          <p:nvPr/>
        </p:nvSpPr>
        <p:spPr>
          <a:xfrm rot="16200000">
            <a:off x="-604239" y="10362472"/>
            <a:ext cx="27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Job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6687085" y="6095444"/>
            <a:ext cx="285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Psalms</a:t>
            </a:r>
          </a:p>
        </p:txBody>
      </p:sp>
      <p:sp>
        <p:nvSpPr>
          <p:cNvPr id="87" name="TextBox 86"/>
          <p:cNvSpPr txBox="1"/>
          <p:nvPr/>
        </p:nvSpPr>
        <p:spPr>
          <a:xfrm rot="18023357">
            <a:off x="8235195" y="5402408"/>
            <a:ext cx="2859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Proverbs</a:t>
            </a:r>
          </a:p>
        </p:txBody>
      </p:sp>
      <p:sp>
        <p:nvSpPr>
          <p:cNvPr id="94" name="TextBox 93"/>
          <p:cNvSpPr txBox="1"/>
          <p:nvPr/>
        </p:nvSpPr>
        <p:spPr>
          <a:xfrm rot="17931809">
            <a:off x="8221595" y="7864498"/>
            <a:ext cx="269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Ecclesiastes </a:t>
            </a:r>
          </a:p>
        </p:txBody>
      </p:sp>
      <p:sp>
        <p:nvSpPr>
          <p:cNvPr id="96" name="TextBox 95"/>
          <p:cNvSpPr txBox="1"/>
          <p:nvPr/>
        </p:nvSpPr>
        <p:spPr>
          <a:xfrm rot="18164345">
            <a:off x="8519925" y="9349773"/>
            <a:ext cx="2729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Song of Songs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2816494" y="4790802"/>
            <a:ext cx="0" cy="46286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8928559" y="7239318"/>
            <a:ext cx="138740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052774" y="9369081"/>
            <a:ext cx="1539766" cy="20292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8922811" y="9405946"/>
            <a:ext cx="138740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 flipV="1">
            <a:off x="1710772" y="7772354"/>
            <a:ext cx="8064" cy="463871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723872" y="7795954"/>
            <a:ext cx="49032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933350" y="7953523"/>
            <a:ext cx="7247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white"/>
                </a:solidFill>
              </a:rPr>
              <a:t>Northern Kingdom (10 Tribes): Israel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7064764" y="10620491"/>
            <a:ext cx="2590536" cy="317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11219423" y="4801431"/>
            <a:ext cx="2" cy="30261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10240587" y="10331676"/>
            <a:ext cx="2996442" cy="315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13604004" y="12630963"/>
            <a:ext cx="2232" cy="82411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flipH="1">
            <a:off x="18068904" y="12630961"/>
            <a:ext cx="2232" cy="82411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20079404" y="12656091"/>
            <a:ext cx="2232" cy="824114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0630111" y="9587476"/>
            <a:ext cx="1269346" cy="528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0945888" y="4826255"/>
            <a:ext cx="0" cy="2738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21990632" y="5090335"/>
            <a:ext cx="0" cy="2738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1566282" y="4776871"/>
            <a:ext cx="0" cy="273844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4214791" y="5122705"/>
            <a:ext cx="23779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000" b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ASSYRIA</a:t>
            </a:r>
          </a:p>
          <a:p>
            <a:pPr algn="l" defTabSz="1828800" hangingPunct="1"/>
            <a:r>
              <a:rPr lang="en-US" sz="4000" b="1" i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conquers</a:t>
            </a:r>
          </a:p>
          <a:p>
            <a:pPr algn="l" defTabSz="1828800" hangingPunct="1"/>
            <a:r>
              <a:rPr lang="en-US" sz="4000" b="1" i="1" kern="1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8180952" y="6450858"/>
            <a:ext cx="2244608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5600" b="1" kern="1200" dirty="0">
                <a:solidFill>
                  <a:prstClr val="black"/>
                </a:solidFill>
              </a:rPr>
              <a:t>EXILE</a:t>
            </a:r>
          </a:p>
          <a:p>
            <a:pPr algn="l" defTabSz="1828800" hangingPunct="1"/>
            <a:r>
              <a:rPr lang="en-US" sz="3200" b="1" kern="1200" dirty="0">
                <a:solidFill>
                  <a:prstClr val="black"/>
                </a:solidFill>
              </a:rPr>
              <a:t>Captives in Babylon</a:t>
            </a:r>
          </a:p>
        </p:txBody>
      </p:sp>
      <p:cxnSp>
        <p:nvCxnSpPr>
          <p:cNvPr id="110" name="Straight Connector 109"/>
          <p:cNvCxnSpPr/>
          <p:nvPr/>
        </p:nvCxnSpPr>
        <p:spPr>
          <a:xfrm>
            <a:off x="509879" y="10367820"/>
            <a:ext cx="2" cy="20468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594518" y="10306507"/>
            <a:ext cx="496772" cy="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1056255" y="10306504"/>
            <a:ext cx="2" cy="20407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4445102" y="9398406"/>
            <a:ext cx="0" cy="190430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 rot="16200000">
            <a:off x="12836558" y="9578208"/>
            <a:ext cx="2138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>
                <a:solidFill>
                  <a:prstClr val="black"/>
                </a:solidFill>
              </a:rPr>
              <a:t>Isaiah</a:t>
            </a:r>
          </a:p>
        </p:txBody>
      </p:sp>
      <p:cxnSp>
        <p:nvCxnSpPr>
          <p:cNvPr id="101" name="Straight Connector 100"/>
          <p:cNvCxnSpPr/>
          <p:nvPr/>
        </p:nvCxnSpPr>
        <p:spPr>
          <a:xfrm>
            <a:off x="8910638" y="11333737"/>
            <a:ext cx="10767949" cy="434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062762" y="9352423"/>
            <a:ext cx="2533084" cy="66445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defTabSz="1828800" hangingPunct="1"/>
            <a:endParaRPr lang="en-US" sz="3600" kern="1200">
              <a:solidFill>
                <a:prstClr val="black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16963187" y="9954883"/>
            <a:ext cx="2648022" cy="324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7064764" y="9314759"/>
            <a:ext cx="2527776" cy="360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7044404" y="8615961"/>
            <a:ext cx="0" cy="28909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19592540" y="9382181"/>
            <a:ext cx="0" cy="18591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7337665" y="9307271"/>
            <a:ext cx="242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 err="1">
                <a:solidFill>
                  <a:schemeClr val="tx1"/>
                </a:solidFill>
              </a:rPr>
              <a:t>Jer</a:t>
            </a:r>
            <a:r>
              <a:rPr lang="en-US" sz="3600" kern="1200" dirty="0">
                <a:solidFill>
                  <a:schemeClr val="tx1"/>
                </a:solidFill>
              </a:rPr>
              <a:t> / Lam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7572105" y="10689710"/>
            <a:ext cx="170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 smtClean="0">
                <a:solidFill>
                  <a:schemeClr val="tx1"/>
                </a:solidFill>
              </a:rPr>
              <a:t>Daniel</a:t>
            </a:r>
            <a:endParaRPr lang="en-US" sz="4800" kern="1200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644848" y="10015218"/>
            <a:ext cx="235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 smtClean="0">
                <a:solidFill>
                  <a:schemeClr val="tx1"/>
                </a:solidFill>
              </a:rPr>
              <a:t>Ezekiel</a:t>
            </a:r>
            <a:endParaRPr lang="en-US" sz="3600" kern="1200" dirty="0">
              <a:solidFill>
                <a:schemeClr val="tx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11994481" y="5877139"/>
            <a:ext cx="2549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3600" kern="1200" dirty="0" smtClean="0">
                <a:solidFill>
                  <a:schemeClr val="tx1"/>
                </a:solidFill>
              </a:rPr>
              <a:t>Hosea</a:t>
            </a:r>
            <a:endParaRPr lang="en-US" sz="3600" kern="1200" dirty="0">
              <a:solidFill>
                <a:schemeClr val="tx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0933349" y="9362063"/>
            <a:ext cx="2122373" cy="85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828800" hangingPunct="1"/>
            <a:r>
              <a:rPr lang="en-US" sz="4800" b="1" kern="1200" dirty="0" smtClean="0">
                <a:solidFill>
                  <a:srgbClr val="C00000"/>
                </a:solidFill>
              </a:rPr>
              <a:t>JOEL</a:t>
            </a:r>
            <a:endParaRPr lang="en-US" sz="4800" b="1" kern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164573" y="2267811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LAMENT</a:t>
            </a:r>
            <a:endParaRPr lang="en-US" sz="115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64573" y="4840007"/>
            <a:ext cx="7205932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6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PRAY</a:t>
            </a:r>
            <a:endParaRPr lang="en-US" sz="115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64573" y="6984184"/>
            <a:ext cx="7205932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60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for it, Church!</a:t>
            </a:r>
            <a:endParaRPr lang="en-US" sz="60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REPENT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71142" y="1875396"/>
            <a:ext cx="8484412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6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TODAY</a:t>
            </a:r>
            <a:endParaRPr lang="en-US" sz="166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571452" y="5436242"/>
            <a:ext cx="7205932" cy="2811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8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With all your heart</a:t>
            </a:r>
            <a:endParaRPr lang="en-US" sz="72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8004" y="8946948"/>
            <a:ext cx="7205932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166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Rend </a:t>
            </a:r>
            <a:endParaRPr lang="en-US" sz="88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RETURN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71452" y="10875681"/>
            <a:ext cx="7205932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en-US" sz="8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your heart</a:t>
            </a:r>
            <a:endParaRPr lang="en-US" sz="88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24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417418" y="7670095"/>
            <a:ext cx="11732754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For He is Good</a:t>
            </a:r>
            <a:endParaRPr lang="en-US" sz="88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RETURN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29423" y="9542402"/>
            <a:ext cx="13508745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Return to the Lord your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God, for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he is gracious and merciful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slow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to anger,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abounding in steadfast love;</a:t>
            </a: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he relents over disaster.</a:t>
            </a:r>
            <a:endParaRPr lang="en-US" sz="48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3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RETURN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238892" y="5395297"/>
            <a:ext cx="12145108" cy="755078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Consecrate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 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fast. 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Consecrate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congregation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; 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assemble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elders;</a:t>
            </a:r>
          </a:p>
          <a:p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gather the children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even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nursing infants.</a:t>
            </a:r>
          </a:p>
          <a:p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Let the bridegroom leave his room,</a:t>
            </a:r>
          </a:p>
          <a:p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the bride her 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chamber. 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Let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ministers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of the Lord, weep</a:t>
            </a:r>
          </a:p>
          <a:p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and say, “Spare your people, O Lord,</a:t>
            </a:r>
          </a:p>
          <a:p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make not your heritage a reproach</a:t>
            </a:r>
            <a:r>
              <a:rPr lang="en-US" sz="44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a </a:t>
            </a:r>
            <a:r>
              <a:rPr lang="en-US" sz="44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byword among the nations.</a:t>
            </a:r>
            <a:endParaRPr lang="en-US" sz="44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58003" y="1059315"/>
            <a:ext cx="7205932" cy="2657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6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PRAY</a:t>
            </a:r>
            <a:endParaRPr lang="en-US" sz="115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58003" y="3203492"/>
            <a:ext cx="7205932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60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for it, Church!</a:t>
            </a:r>
            <a:endParaRPr lang="en-US" sz="60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5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88769" y="602788"/>
            <a:ext cx="1459523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He RESTORES you</a:t>
            </a:r>
            <a:endParaRPr lang="en-US" sz="96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81892" y="2653632"/>
            <a:ext cx="9952892" cy="56425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I will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restore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to you the years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that the swarming locust has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eaten, the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hopper,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the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destroyer, and the cutter,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</a:t>
            </a:r>
            <a:r>
              <a:rPr lang="en-US" sz="6000" b="1" i="1" dirty="0">
                <a:solidFill>
                  <a:schemeClr val="bg1"/>
                </a:solidFill>
                <a:latin typeface="Century Schoolbook" panose="02040604050505020304" pitchFamily="18" charset="0"/>
              </a:rPr>
              <a:t>my</a:t>
            </a:r>
            <a:r>
              <a:rPr lang="en-US" sz="60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great army,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which </a:t>
            </a:r>
            <a:r>
              <a:rPr lang="en-US" sz="6000" b="1" i="1" dirty="0">
                <a:solidFill>
                  <a:schemeClr val="bg1"/>
                </a:solidFill>
                <a:latin typeface="Century Schoolbook" panose="02040604050505020304" pitchFamily="18" charset="0"/>
              </a:rPr>
              <a:t>I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sent among you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.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Joel 2:25</a:t>
            </a:r>
            <a:endParaRPr lang="en-US" sz="3600" b="1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REJOICE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42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88769" y="602788"/>
            <a:ext cx="1459523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He FILLS you</a:t>
            </a:r>
            <a:endParaRPr lang="en-US" sz="96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87864" y="3290703"/>
            <a:ext cx="11496136" cy="89665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And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it shall come to pass afterward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that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I will pour out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my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Spirit on all flesh;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your sons and your daughters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shall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prophesy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, your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old men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shall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dream dreams,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   and your young men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shall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see visions.</a:t>
            </a: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Even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on the male and female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servants in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those days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I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will pour out my Spirit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.</a:t>
            </a: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Joel 2:28-29</a:t>
            </a:r>
            <a:endParaRPr lang="en-US" sz="3600" b="1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REJOICE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finingtruth.com/wp-content/uploads/2015/08/rep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0622883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://www.refiningtruth.com/wp-content/uploads/2015/08/repe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3"/>
          <a:stretch/>
        </p:blipFill>
        <p:spPr bwMode="auto">
          <a:xfrm>
            <a:off x="12887864" y="0"/>
            <a:ext cx="11496136" cy="1368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88769" y="602788"/>
            <a:ext cx="14595231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9600" b="1" dirty="0" smtClean="0">
                <a:solidFill>
                  <a:schemeClr val="accent5"/>
                </a:solidFill>
                <a:latin typeface="Century Schoolbook" panose="02040604050505020304" pitchFamily="18" charset="0"/>
              </a:rPr>
              <a:t>He SAVES you</a:t>
            </a:r>
            <a:endParaRPr lang="en-US" sz="9600" b="1" dirty="0">
              <a:solidFill>
                <a:schemeClr val="accent5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87864" y="3080476"/>
            <a:ext cx="11496136" cy="37959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 And it shall come to pass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that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everyone who calls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on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the name of the Lord </a:t>
            </a:r>
            <a:endParaRPr lang="en-US" sz="4800" b="1" dirty="0" smtClean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shall </a:t>
            </a:r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be 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saved.</a:t>
            </a:r>
            <a:endParaRPr lang="en-US" sz="4800" b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4800" b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	</a:t>
            </a:r>
            <a:r>
              <a:rPr lang="en-US" sz="3600" b="1" i="1" dirty="0" smtClean="0">
                <a:solidFill>
                  <a:schemeClr val="bg1"/>
                </a:solidFill>
                <a:latin typeface="Century Schoolbook" panose="02040604050505020304" pitchFamily="18" charset="0"/>
              </a:rPr>
              <a:t>Joel 2:32</a:t>
            </a:r>
            <a:endParaRPr lang="en-US" sz="3600" b="1" i="1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435869">
            <a:off x="2894494" y="2935237"/>
            <a:ext cx="7205932" cy="18723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n-US" sz="11500" u="sng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REJOICE</a:t>
            </a:r>
            <a:endParaRPr lang="en-US" sz="11500" u="sng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1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805</Words>
  <Application>Microsoft Office PowerPoint</Application>
  <PresentationFormat>Custom</PresentationFormat>
  <Paragraphs>174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Eckrote</dc:creator>
  <cp:lastModifiedBy>Staci</cp:lastModifiedBy>
  <cp:revision>47</cp:revision>
  <dcterms:modified xsi:type="dcterms:W3CDTF">2016-05-15T12:19:52Z</dcterms:modified>
</cp:coreProperties>
</file>